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57" r:id="rId3"/>
    <p:sldId id="258" r:id="rId4"/>
    <p:sldId id="261" r:id="rId5"/>
    <p:sldId id="262" r:id="rId6"/>
    <p:sldId id="272" r:id="rId7"/>
    <p:sldId id="259" r:id="rId8"/>
    <p:sldId id="268" r:id="rId9"/>
    <p:sldId id="266" r:id="rId10"/>
    <p:sldId id="267" r:id="rId11"/>
    <p:sldId id="260" r:id="rId12"/>
    <p:sldId id="269" r:id="rId13"/>
    <p:sldId id="263" r:id="rId14"/>
    <p:sldId id="27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129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B4C71EC6-210F-42DE-9C53-41977AD35B3D}" type="datetimeFigureOut">
              <a:rPr lang="ru-RU" smtClean="0"/>
              <a:t>09.06.2020</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09.06.2020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09.06.2020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B4C71EC6-210F-42DE-9C53-41977AD35B3D}" type="datetimeFigureOut">
              <a:rPr lang="ru-RU" smtClean="0"/>
              <a:t>09.06.2020</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B4C71EC6-210F-42DE-9C53-41977AD35B3D}" type="datetimeFigureOut">
              <a:rPr lang="ru-RU" smtClean="0"/>
              <a:t>09.06.2020</a:t>
            </a:fld>
            <a:endParaRPr lang="ru-RU"/>
          </a:p>
        </p:txBody>
      </p:sp>
      <p:sp>
        <p:nvSpPr>
          <p:cNvPr id="13" name="Slide Number Placeholder 12"/>
          <p:cNvSpPr>
            <a:spLocks noGrp="1"/>
          </p:cNvSpPr>
          <p:nvPr>
            <p:ph type="sldNum" sz="quarter" idx="11"/>
          </p:nvPr>
        </p:nvSpPr>
        <p:spPr/>
        <p:txBody>
          <a:bodyPr/>
          <a:lstStyle/>
          <a:p>
            <a:fld id="{B19B0651-EE4F-4900-A07F-96A6BFA9D0F0}" type="slidenum">
              <a:rPr lang="ru-RU" smtClean="0"/>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4C71EC6-210F-42DE-9C53-41977AD35B3D}" type="datetimeFigureOut">
              <a:rPr lang="ru-RU" smtClean="0"/>
              <a:t>09.06.2020</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B4C71EC6-210F-42DE-9C53-41977AD35B3D}" type="datetimeFigureOut">
              <a:rPr lang="ru-RU" smtClean="0"/>
              <a:t>09.06.2020</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09.06.2020</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09.06.2020</a:t>
            </a:fld>
            <a:endParaRPr lang="ru-RU"/>
          </a:p>
        </p:txBody>
      </p:sp>
      <p:sp>
        <p:nvSpPr>
          <p:cNvPr id="6" name="Slide Number Placeholder 5"/>
          <p:cNvSpPr>
            <a:spLocks noGrp="1"/>
          </p:cNvSpPr>
          <p:nvPr>
            <p:ph type="sldNum" sz="quarter" idx="11"/>
          </p:nvPr>
        </p:nvSpPr>
        <p:spPr/>
        <p:txBody>
          <a:bodyPr/>
          <a:lstStyle/>
          <a:p>
            <a:fld id="{B19B0651-EE4F-4900-A07F-96A6BFA9D0F0}" type="slidenum">
              <a:rPr lang="ru-RU" smtClean="0"/>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B4C71EC6-210F-42DE-9C53-41977AD35B3D}" type="datetimeFigureOut">
              <a:rPr lang="ru-RU" smtClean="0"/>
              <a:t>09.06.2020</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B4C71EC6-210F-42DE-9C53-41977AD35B3D}" type="datetimeFigureOut">
              <a:rPr lang="ru-RU" smtClean="0"/>
              <a:t>09.06.2020</a:t>
            </a:fld>
            <a:endParaRPr lang="ru-RU"/>
          </a:p>
        </p:txBody>
      </p:sp>
      <p:sp>
        <p:nvSpPr>
          <p:cNvPr id="14" name="Slide Number Placeholder 13"/>
          <p:cNvSpPr>
            <a:spLocks noGrp="1"/>
          </p:cNvSpPr>
          <p:nvPr>
            <p:ph type="sldNum" sz="quarter" idx="11"/>
          </p:nvPr>
        </p:nvSpPr>
        <p:spPr/>
        <p:txBody>
          <a:bodyPr/>
          <a:lstStyle/>
          <a:p>
            <a:fld id="{B19B0651-EE4F-4900-A07F-96A6BFA9D0F0}"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4C71EC6-210F-42DE-9C53-41977AD35B3D}" type="datetimeFigureOut">
              <a:rPr lang="ru-RU" smtClean="0"/>
              <a:t>09.06.2020</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5229200"/>
            <a:ext cx="8551912" cy="712490"/>
          </a:xfrm>
        </p:spPr>
        <p:txBody>
          <a:bodyPr/>
          <a:lstStyle/>
          <a:p>
            <a:r>
              <a:rPr lang="uk-UA" sz="4400" b="1" dirty="0" smtClean="0"/>
              <a:t>КАЛЕНДАР випускника-2020</a:t>
            </a:r>
            <a:endParaRPr lang="ru-RU" sz="4400" b="1" dirty="0"/>
          </a:p>
        </p:txBody>
      </p:sp>
      <p:sp>
        <p:nvSpPr>
          <p:cNvPr id="3" name="Подзаголовок 2"/>
          <p:cNvSpPr>
            <a:spLocks noGrp="1"/>
          </p:cNvSpPr>
          <p:nvPr>
            <p:ph type="subTitle" idx="1"/>
          </p:nvPr>
        </p:nvSpPr>
        <p:spPr>
          <a:xfrm>
            <a:off x="3655368" y="6152079"/>
            <a:ext cx="5488632" cy="685800"/>
          </a:xfrm>
        </p:spPr>
        <p:txBody>
          <a:bodyPr>
            <a:noAutofit/>
          </a:bodyPr>
          <a:lstStyle/>
          <a:p>
            <a:r>
              <a:rPr lang="uk-UA" sz="1800" dirty="0" smtClean="0"/>
              <a:t>Інструктивна онлайн-нарада для учасників ЗНО</a:t>
            </a:r>
          </a:p>
          <a:p>
            <a:r>
              <a:rPr lang="uk-UA" sz="1800" dirty="0"/>
              <a:t>Дата проведення: </a:t>
            </a:r>
            <a:r>
              <a:rPr lang="uk-UA" sz="1800" dirty="0" smtClean="0"/>
              <a:t>09.06.2020</a:t>
            </a:r>
            <a:endParaRPr lang="ru-RU" sz="1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58"/>
            <a:ext cx="9144000"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633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88640"/>
            <a:ext cx="8568952" cy="6912768"/>
          </a:xfrm>
        </p:spPr>
        <p:txBody>
          <a:bodyPr>
            <a:normAutofit fontScale="70000" lnSpcReduction="20000"/>
          </a:bodyPr>
          <a:lstStyle/>
          <a:p>
            <a:pPr marL="18288" indent="0">
              <a:buNone/>
            </a:pPr>
            <a:r>
              <a:rPr lang="ru-RU" b="1" dirty="0" smtClean="0">
                <a:effectLst/>
              </a:rPr>
              <a:t> </a:t>
            </a:r>
            <a:r>
              <a:rPr lang="ru-RU" sz="3000" b="1" dirty="0" err="1" smtClean="0">
                <a:solidFill>
                  <a:srgbClr val="FFFF00"/>
                </a:solidFill>
                <a:effectLst/>
              </a:rPr>
              <a:t>Учаснику</a:t>
            </a:r>
            <a:r>
              <a:rPr lang="ru-RU" sz="3000" b="1" dirty="0" smtClean="0">
                <a:solidFill>
                  <a:srgbClr val="FFFF00"/>
                </a:solidFill>
                <a:effectLst/>
              </a:rPr>
              <a:t> </a:t>
            </a:r>
            <a:r>
              <a:rPr lang="ru-RU" sz="3000" b="1" dirty="0" err="1" smtClean="0">
                <a:solidFill>
                  <a:srgbClr val="FFFF00"/>
                </a:solidFill>
                <a:effectLst/>
              </a:rPr>
              <a:t>зовнішнього</a:t>
            </a:r>
            <a:r>
              <a:rPr lang="ru-RU" sz="3000" b="1" dirty="0" smtClean="0">
                <a:solidFill>
                  <a:srgbClr val="FFFF00"/>
                </a:solidFill>
                <a:effectLst/>
              </a:rPr>
              <a:t> </a:t>
            </a:r>
            <a:r>
              <a:rPr lang="ru-RU" sz="3000" b="1" dirty="0" err="1" smtClean="0">
                <a:solidFill>
                  <a:srgbClr val="FFFF00"/>
                </a:solidFill>
                <a:effectLst/>
              </a:rPr>
              <a:t>оцінювання</a:t>
            </a:r>
            <a:r>
              <a:rPr lang="ru-RU" sz="3000" b="1" dirty="0" smtClean="0">
                <a:solidFill>
                  <a:srgbClr val="FFFF00"/>
                </a:solidFill>
                <a:effectLst/>
              </a:rPr>
              <a:t> </a:t>
            </a:r>
            <a:r>
              <a:rPr lang="ru-RU" sz="3000" b="1" dirty="0" err="1" smtClean="0">
                <a:solidFill>
                  <a:srgbClr val="FF0000"/>
                </a:solidFill>
                <a:effectLst/>
              </a:rPr>
              <a:t>забороняється</a:t>
            </a:r>
            <a:r>
              <a:rPr lang="ru-RU" sz="3000" b="1" dirty="0" smtClean="0">
                <a:solidFill>
                  <a:srgbClr val="FFFF00"/>
                </a:solidFill>
                <a:effectLst/>
              </a:rPr>
              <a:t>:</a:t>
            </a:r>
            <a:endParaRPr lang="ru-RU" sz="3000" dirty="0">
              <a:solidFill>
                <a:srgbClr val="FFFF00"/>
              </a:solidFill>
              <a:effectLst/>
            </a:endParaRPr>
          </a:p>
          <a:p>
            <a:pPr marL="18288" indent="0">
              <a:buNone/>
            </a:pPr>
            <a:r>
              <a:rPr lang="ru-RU" sz="2600" dirty="0">
                <a:effectLst/>
              </a:rPr>
              <a:t>1) </a:t>
            </a:r>
            <a:r>
              <a:rPr lang="uk-UA" sz="2600" dirty="0" smtClean="0">
                <a:effectLst/>
              </a:rPr>
              <a:t>приносити до пункту ЗНО небезпечні предмети або речовини, що становлять загрозу для життя та здоров’я людини;</a:t>
            </a:r>
          </a:p>
          <a:p>
            <a:pPr marL="18288" indent="0">
              <a:buNone/>
            </a:pPr>
            <a:r>
              <a:rPr lang="uk-UA" sz="2600" dirty="0" smtClean="0">
                <a:effectLst/>
              </a:rPr>
              <a:t>2) використовувати в пункті ЗНО та мати при собі або на своєму робочому місці протягом часу, відведеного для виконання сертифікаційної роботи, засоби зв’язку, пристрої зчитування, обробки, збереження та відтворення інформації, а також окремі елементи, які можуть бути складовими частинами відповідних технічних засобів чи пристроїв, друковані або рукописні матеріали, інші засоби, предмети, прилади, що не передбачені процедурою ЗНО (крім дозволених виробів медичного призначення, про наявність яких учасник зовнішнього оцінювання повинен повідомити працівникам пункту ЗНО до початку виконання роботи);</a:t>
            </a:r>
          </a:p>
          <a:p>
            <a:pPr marL="18288" indent="0">
              <a:buNone/>
            </a:pPr>
            <a:r>
              <a:rPr lang="uk-UA" sz="2600" dirty="0" smtClean="0">
                <a:effectLst/>
              </a:rPr>
              <a:t>3) протягом часу, відведеного для виконання сертифікаційної роботи:</a:t>
            </a:r>
          </a:p>
          <a:p>
            <a:pPr>
              <a:buFont typeface="Wingdings" panose="05000000000000000000" pitchFamily="2" charset="2"/>
              <a:buChar char="Ø"/>
            </a:pPr>
            <a:r>
              <a:rPr lang="uk-UA" sz="2600" dirty="0" smtClean="0">
                <a:effectLst/>
              </a:rPr>
              <a:t>заважати іншим учасникам зовнішнього оцінювання виконувати роботу;</a:t>
            </a:r>
          </a:p>
          <a:p>
            <a:pPr>
              <a:buFont typeface="Wingdings" panose="05000000000000000000" pitchFamily="2" charset="2"/>
              <a:buChar char="Ø"/>
            </a:pPr>
            <a:r>
              <a:rPr lang="uk-UA" sz="2600" dirty="0" smtClean="0">
                <a:effectLst/>
              </a:rPr>
              <a:t>спілкуватися в будь-якій формі з іншим учасником зовнішнього оцінювання під час виконання сертифікаційної роботи;</a:t>
            </a:r>
          </a:p>
          <a:p>
            <a:pPr>
              <a:buFont typeface="Wingdings" panose="05000000000000000000" pitchFamily="2" charset="2"/>
              <a:buChar char="Ø"/>
            </a:pPr>
            <a:r>
              <a:rPr lang="uk-UA" sz="2600" dirty="0" smtClean="0">
                <a:effectLst/>
              </a:rPr>
              <a:t>списувати відповіді на завдання сертифікаційної роботи в іншого учасника зовнішнього оцінювання;</a:t>
            </a:r>
          </a:p>
          <a:p>
            <a:pPr>
              <a:buFont typeface="Wingdings" panose="05000000000000000000" pitchFamily="2" charset="2"/>
              <a:buChar char="Ø"/>
            </a:pPr>
            <a:r>
              <a:rPr lang="uk-UA" sz="2600" dirty="0" smtClean="0">
                <a:effectLst/>
              </a:rPr>
              <a:t>виносити за межі аудиторії зошити із завданнями сертифікаційної роботи, їх окремі аркуші, бланки відповідей;</a:t>
            </a:r>
          </a:p>
          <a:p>
            <a:pPr marL="18288" indent="0">
              <a:buNone/>
            </a:pPr>
            <a:r>
              <a:rPr lang="uk-UA" sz="2600" dirty="0" smtClean="0">
                <a:effectLst/>
              </a:rPr>
              <a:t>4) псувати майно закладу, у приміщенні якого розміщується пункт ЗНО, чи майно осіб, які перебувають у такому пункті;</a:t>
            </a:r>
          </a:p>
          <a:p>
            <a:pPr marL="18288" indent="0">
              <a:buNone/>
            </a:pPr>
            <a:r>
              <a:rPr lang="uk-UA" sz="2600" dirty="0" smtClean="0">
                <a:effectLst/>
              </a:rPr>
              <a:t>5) персоналізувати сертифікаційну роботу.</a:t>
            </a:r>
            <a:endParaRPr lang="uk-UA" sz="2600" dirty="0" smtClean="0">
              <a:solidFill>
                <a:srgbClr val="FFFF00"/>
              </a:solidFill>
              <a:effectLst/>
            </a:endParaRPr>
          </a:p>
          <a:p>
            <a:pPr marL="18288" indent="0">
              <a:buNone/>
            </a:pPr>
            <a:r>
              <a:rPr lang="uk-UA" sz="2600" dirty="0" smtClean="0">
                <a:solidFill>
                  <a:srgbClr val="FFFF00"/>
                </a:solidFill>
                <a:effectLst/>
              </a:rPr>
              <a:t>      У разі порушення однієї або кількох вимог, передбачених цими Правилами, учасник ЗНО за вимогою осіб, відповідальних за організацію та проведення ЗНО, має повернути їм матеріали зовнішнього оцінювання та залишити пункт ЗНО.</a:t>
            </a:r>
          </a:p>
          <a:p>
            <a:endParaRPr lang="ru-RU" dirty="0"/>
          </a:p>
          <a:p>
            <a:endParaRPr lang="ru-RU" dirty="0"/>
          </a:p>
        </p:txBody>
      </p:sp>
    </p:spTree>
    <p:extLst>
      <p:ext uri="{BB962C8B-B14F-4D97-AF65-F5344CB8AC3E}">
        <p14:creationId xmlns:p14="http://schemas.microsoft.com/office/powerpoint/2010/main" val="2322299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88640"/>
            <a:ext cx="8568952" cy="6408711"/>
          </a:xfrm>
        </p:spPr>
        <p:txBody>
          <a:bodyPr>
            <a:normAutofit fontScale="92500" lnSpcReduction="10000"/>
          </a:bodyPr>
          <a:lstStyle/>
          <a:p>
            <a:pPr marL="18288" indent="0">
              <a:buNone/>
            </a:pPr>
            <a:r>
              <a:rPr lang="uk-UA" sz="2300" b="1" dirty="0" smtClean="0">
                <a:solidFill>
                  <a:srgbClr val="FFFF00"/>
                </a:solidFill>
              </a:rPr>
              <a:t>ВСТУП-2020</a:t>
            </a:r>
          </a:p>
          <a:p>
            <a:pPr>
              <a:buFont typeface="Wingdings" panose="05000000000000000000" pitchFamily="2" charset="2"/>
              <a:buChar char="Ø"/>
            </a:pPr>
            <a:r>
              <a:rPr lang="uk-UA" dirty="0" smtClean="0"/>
              <a:t> </a:t>
            </a:r>
            <a:r>
              <a:rPr lang="uk-UA" dirty="0" smtClean="0">
                <a:effectLst/>
              </a:rPr>
              <a:t>Прийом на навчання проводиться за спеціальностями (спеціалізаціями) відповідно до </a:t>
            </a:r>
            <a:r>
              <a:rPr lang="uk-UA" dirty="0" smtClean="0">
                <a:solidFill>
                  <a:srgbClr val="FFFF00"/>
                </a:solidFill>
                <a:effectLst/>
              </a:rPr>
              <a:t>Переліку галузей знань і спеціальностей, за яким здійснюється підготовка здобувачів вищої освіти</a:t>
            </a:r>
            <a:r>
              <a:rPr lang="uk-UA" dirty="0" smtClean="0">
                <a:effectLst/>
              </a:rPr>
              <a:t>, затвердженого постановою Кабінету Міністрів України від        29 квітня 2015 року № 266. </a:t>
            </a:r>
          </a:p>
          <a:p>
            <a:pPr>
              <a:buFont typeface="Wingdings" panose="05000000000000000000" pitchFamily="2" charset="2"/>
              <a:buChar char="Ø"/>
            </a:pPr>
            <a:r>
              <a:rPr lang="uk-UA" dirty="0" smtClean="0">
                <a:effectLst/>
              </a:rPr>
              <a:t>Заклади вищої освіти у своїх Правилах прийому встановлюють перелік документів </a:t>
            </a:r>
            <a:r>
              <a:rPr lang="ru-RU" dirty="0" smtClean="0">
                <a:effectLst/>
              </a:rPr>
              <a:t>(</a:t>
            </a:r>
            <a:r>
              <a:rPr lang="ru-RU" dirty="0">
                <a:effectLst/>
              </a:rPr>
              <a:t>у тому </a:t>
            </a:r>
            <a:r>
              <a:rPr lang="uk-UA" dirty="0" smtClean="0">
                <a:effectLst/>
              </a:rPr>
              <a:t>числі додаткових), необхідних для вступу, якщо це викликано особливостями вступу </a:t>
            </a:r>
            <a:r>
              <a:rPr lang="ru-RU" dirty="0" smtClean="0">
                <a:effectLst/>
              </a:rPr>
              <a:t>на </a:t>
            </a:r>
            <a:r>
              <a:rPr lang="uk-UA" dirty="0" smtClean="0">
                <a:effectLst/>
              </a:rPr>
              <a:t>певну спеціальність чи конкурсну </a:t>
            </a:r>
            <a:r>
              <a:rPr lang="ru-RU" dirty="0" smtClean="0">
                <a:effectLst/>
              </a:rPr>
              <a:t>пропозицію.</a:t>
            </a:r>
            <a:endParaRPr lang="uk-UA" dirty="0" smtClean="0">
              <a:effectLst/>
            </a:endParaRPr>
          </a:p>
          <a:p>
            <a:pPr>
              <a:buFont typeface="Wingdings" panose="05000000000000000000" pitchFamily="2" charset="2"/>
              <a:buChar char="Ø"/>
            </a:pPr>
            <a:r>
              <a:rPr lang="uk-UA" dirty="0" smtClean="0">
                <a:effectLst/>
              </a:rPr>
              <a:t>Прийом вступників на навчання проводиться на конкурсні пропозиції, </a:t>
            </a:r>
            <a:r>
              <a:rPr lang="uk-UA" u="sng" dirty="0" smtClean="0">
                <a:effectLst/>
              </a:rPr>
              <a:t>які самостійно формує заклад вищої освіти</a:t>
            </a:r>
            <a:r>
              <a:rPr lang="uk-UA" dirty="0" smtClean="0">
                <a:effectLst/>
              </a:rPr>
              <a:t>.</a:t>
            </a:r>
          </a:p>
          <a:p>
            <a:pPr>
              <a:buFont typeface="Wingdings" panose="05000000000000000000" pitchFamily="2" charset="2"/>
              <a:buChar char="Ø"/>
            </a:pPr>
            <a:r>
              <a:rPr lang="uk-UA" dirty="0" smtClean="0">
                <a:effectLst/>
              </a:rPr>
              <a:t>Вступники можуть подати </a:t>
            </a:r>
            <a:r>
              <a:rPr lang="uk-UA" b="1" u="sng" dirty="0" smtClean="0">
                <a:solidFill>
                  <a:srgbClr val="FFFF00"/>
                </a:solidFill>
                <a:effectLst/>
              </a:rPr>
              <a:t>до п’яти </a:t>
            </a:r>
            <a:r>
              <a:rPr lang="uk-UA" dirty="0" smtClean="0">
                <a:effectLst/>
              </a:rPr>
              <a:t>заяв на місця державного та регіонального замовлення. Подання заяв на конкурсні пропозиції для участі в конкурсі на місця за кошти фізичних та/або юридичних осіб не обмежується.</a:t>
            </a:r>
          </a:p>
          <a:p>
            <a:pPr>
              <a:buFont typeface="Wingdings" panose="05000000000000000000" pitchFamily="2" charset="2"/>
              <a:buChar char="Ø"/>
            </a:pPr>
            <a:r>
              <a:rPr lang="uk-UA" dirty="0" smtClean="0">
                <a:effectLst/>
              </a:rPr>
              <a:t>Зазначену вступником пріоритетність заяв </a:t>
            </a:r>
            <a:r>
              <a:rPr lang="uk-UA" b="1" u="sng" dirty="0" smtClean="0">
                <a:solidFill>
                  <a:srgbClr val="FFFF00"/>
                </a:solidFill>
                <a:effectLst/>
              </a:rPr>
              <a:t>не може </a:t>
            </a:r>
            <a:r>
              <a:rPr lang="uk-UA" u="sng" dirty="0" smtClean="0">
                <a:effectLst/>
              </a:rPr>
              <a:t>бути змінено.</a:t>
            </a:r>
          </a:p>
          <a:p>
            <a:pPr marL="18288" indent="0">
              <a:buNone/>
            </a:pPr>
            <a:r>
              <a:rPr lang="ru-RU" dirty="0" smtClean="0">
                <a:solidFill>
                  <a:srgbClr val="FFFF00"/>
                </a:solidFill>
                <a:effectLst/>
              </a:rPr>
              <a:t>АЛЕ:</a:t>
            </a:r>
            <a:r>
              <a:rPr lang="ru-RU" dirty="0" smtClean="0">
                <a:effectLst/>
              </a:rPr>
              <a:t> </a:t>
            </a:r>
            <a:r>
              <a:rPr lang="ru-RU" dirty="0" err="1" smtClean="0">
                <a:effectLst/>
              </a:rPr>
              <a:t>вступник</a:t>
            </a:r>
            <a:r>
              <a:rPr lang="ru-RU" dirty="0" smtClean="0">
                <a:effectLst/>
              </a:rPr>
              <a:t> </a:t>
            </a:r>
            <a:r>
              <a:rPr lang="ru-RU" dirty="0">
                <a:effectLst/>
              </a:rPr>
              <a:t>має право до </a:t>
            </a:r>
            <a:r>
              <a:rPr lang="ru-RU" dirty="0" err="1">
                <a:effectLst/>
              </a:rPr>
              <a:t>дати</a:t>
            </a:r>
            <a:r>
              <a:rPr lang="ru-RU" dirty="0">
                <a:effectLst/>
              </a:rPr>
              <a:t> </a:t>
            </a:r>
            <a:r>
              <a:rPr lang="ru-RU" dirty="0" err="1">
                <a:effectLst/>
              </a:rPr>
              <a:t>закінчення</a:t>
            </a:r>
            <a:r>
              <a:rPr lang="ru-RU" dirty="0">
                <a:effectLst/>
              </a:rPr>
              <a:t> </a:t>
            </a:r>
            <a:r>
              <a:rPr lang="ru-RU" dirty="0" err="1">
                <a:effectLst/>
              </a:rPr>
              <a:t>подання</a:t>
            </a:r>
            <a:r>
              <a:rPr lang="ru-RU" dirty="0">
                <a:effectLst/>
              </a:rPr>
              <a:t> </a:t>
            </a:r>
            <a:r>
              <a:rPr lang="ru-RU" dirty="0" err="1">
                <a:effectLst/>
              </a:rPr>
              <a:t>електронних</a:t>
            </a:r>
            <a:r>
              <a:rPr lang="ru-RU" dirty="0">
                <a:effectLst/>
              </a:rPr>
              <a:t> </a:t>
            </a:r>
            <a:r>
              <a:rPr lang="ru-RU" dirty="0" err="1">
                <a:effectLst/>
              </a:rPr>
              <a:t>заяв</a:t>
            </a:r>
            <a:r>
              <a:rPr lang="ru-RU" dirty="0">
                <a:effectLst/>
              </a:rPr>
              <a:t> </a:t>
            </a:r>
            <a:r>
              <a:rPr lang="ru-RU" dirty="0" err="1">
                <a:effectLst/>
              </a:rPr>
              <a:t>скасувати</a:t>
            </a:r>
            <a:r>
              <a:rPr lang="ru-RU" dirty="0">
                <a:effectLst/>
              </a:rPr>
              <a:t> у </a:t>
            </a:r>
            <a:r>
              <a:rPr lang="ru-RU" dirty="0" err="1">
                <a:effectLst/>
              </a:rPr>
              <a:t>власному</a:t>
            </a:r>
            <a:r>
              <a:rPr lang="ru-RU" dirty="0">
                <a:effectLst/>
              </a:rPr>
              <a:t> </a:t>
            </a:r>
            <a:r>
              <a:rPr lang="ru-RU" dirty="0" err="1">
                <a:effectLst/>
              </a:rPr>
              <a:t>електронному</a:t>
            </a:r>
            <a:r>
              <a:rPr lang="ru-RU" dirty="0">
                <a:effectLst/>
              </a:rPr>
              <a:t> </a:t>
            </a:r>
            <a:r>
              <a:rPr lang="ru-RU" dirty="0" err="1">
                <a:effectLst/>
              </a:rPr>
              <a:t>кабінеті</a:t>
            </a:r>
            <a:r>
              <a:rPr lang="ru-RU" dirty="0">
                <a:effectLst/>
              </a:rPr>
              <a:t> </a:t>
            </a:r>
            <a:r>
              <a:rPr lang="ru-RU" dirty="0" err="1">
                <a:effectLst/>
              </a:rPr>
              <a:t>подану</a:t>
            </a:r>
            <a:r>
              <a:rPr lang="ru-RU" dirty="0">
                <a:effectLst/>
              </a:rPr>
              <a:t> ним </a:t>
            </a:r>
            <a:r>
              <a:rPr lang="ru-RU" dirty="0" err="1">
                <a:effectLst/>
              </a:rPr>
              <a:t>раніше</a:t>
            </a:r>
            <a:r>
              <a:rPr lang="ru-RU" dirty="0">
                <a:effectLst/>
              </a:rPr>
              <a:t> </a:t>
            </a:r>
            <a:r>
              <a:rPr lang="ru-RU" dirty="0" err="1">
                <a:effectLst/>
              </a:rPr>
              <a:t>заяву</a:t>
            </a:r>
            <a:r>
              <a:rPr lang="ru-RU" dirty="0">
                <a:effectLst/>
              </a:rPr>
              <a:t>, </a:t>
            </a:r>
            <a:r>
              <a:rPr lang="ru-RU" dirty="0" err="1">
                <a:effectLst/>
              </a:rPr>
              <a:t>зареєстровану</a:t>
            </a:r>
            <a:r>
              <a:rPr lang="ru-RU" dirty="0">
                <a:effectLst/>
              </a:rPr>
              <a:t> та </a:t>
            </a:r>
            <a:r>
              <a:rPr lang="ru-RU" dirty="0" err="1">
                <a:effectLst/>
              </a:rPr>
              <a:t>допущену</a:t>
            </a:r>
            <a:r>
              <a:rPr lang="ru-RU" dirty="0">
                <a:effectLst/>
              </a:rPr>
              <a:t> до конкурсу у закладах </a:t>
            </a:r>
            <a:r>
              <a:rPr lang="ru-RU" dirty="0" err="1">
                <a:effectLst/>
              </a:rPr>
              <a:t>вищої</a:t>
            </a:r>
            <a:r>
              <a:rPr lang="ru-RU" dirty="0">
                <a:effectLst/>
              </a:rPr>
              <a:t> </a:t>
            </a:r>
            <a:r>
              <a:rPr lang="ru-RU" dirty="0" err="1">
                <a:effectLst/>
              </a:rPr>
              <a:t>освіти</a:t>
            </a:r>
            <a:r>
              <a:rPr lang="ru-RU" dirty="0">
                <a:effectLst/>
              </a:rPr>
              <a:t>, </a:t>
            </a:r>
            <a:r>
              <a:rPr lang="ru-RU" dirty="0">
                <a:solidFill>
                  <a:srgbClr val="FFFF00"/>
                </a:solidFill>
                <a:effectLst/>
              </a:rPr>
              <a:t>без права </a:t>
            </a:r>
            <a:r>
              <a:rPr lang="ru-RU" dirty="0" err="1">
                <a:solidFill>
                  <a:srgbClr val="FFFF00"/>
                </a:solidFill>
                <a:effectLst/>
              </a:rPr>
              <a:t>подання</a:t>
            </a:r>
            <a:r>
              <a:rPr lang="ru-RU" dirty="0">
                <a:solidFill>
                  <a:srgbClr val="FFFF00"/>
                </a:solidFill>
                <a:effectLst/>
              </a:rPr>
              <a:t> </a:t>
            </a:r>
            <a:r>
              <a:rPr lang="ru-RU" dirty="0" err="1">
                <a:solidFill>
                  <a:srgbClr val="FFFF00"/>
                </a:solidFill>
                <a:effectLst/>
              </a:rPr>
              <a:t>нової</a:t>
            </a:r>
            <a:r>
              <a:rPr lang="ru-RU" dirty="0">
                <a:solidFill>
                  <a:srgbClr val="FFFF00"/>
                </a:solidFill>
                <a:effectLst/>
              </a:rPr>
              <a:t> </a:t>
            </a:r>
            <a:r>
              <a:rPr lang="ru-RU" dirty="0">
                <a:effectLst/>
              </a:rPr>
              <a:t>заяви з такою ж </a:t>
            </a:r>
            <a:r>
              <a:rPr lang="ru-RU" dirty="0" err="1">
                <a:effectLst/>
              </a:rPr>
              <a:t>пріоритетністю</a:t>
            </a:r>
            <a:r>
              <a:rPr lang="ru-RU" dirty="0" smtClean="0">
                <a:effectLst/>
              </a:rPr>
              <a:t>.</a:t>
            </a:r>
            <a:endParaRPr lang="ru-RU" dirty="0"/>
          </a:p>
        </p:txBody>
      </p:sp>
    </p:spTree>
    <p:extLst>
      <p:ext uri="{BB962C8B-B14F-4D97-AF65-F5344CB8AC3E}">
        <p14:creationId xmlns:p14="http://schemas.microsoft.com/office/powerpoint/2010/main" val="4008355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548680"/>
            <a:ext cx="8389440" cy="1224136"/>
          </a:xfrm>
        </p:spPr>
        <p:txBody>
          <a:bodyPr/>
          <a:lstStyle/>
          <a:p>
            <a:pPr marL="18288" indent="0" fontAlgn="base">
              <a:buNone/>
            </a:pPr>
            <a:r>
              <a:rPr lang="ru-RU" b="1" dirty="0" smtClean="0">
                <a:solidFill>
                  <a:srgbClr val="FFFF00"/>
                </a:solidFill>
                <a:effectLst/>
              </a:rPr>
              <a:t>ЯК ЗАРЕЄСТРУВАТИ ЕЛЕКТРОННИЙ КАБІНЕТ?</a:t>
            </a:r>
            <a:endParaRPr lang="ru-RU" dirty="0">
              <a:solidFill>
                <a:srgbClr val="FFFF00"/>
              </a:solidFill>
              <a:effectLst/>
            </a:endParaRPr>
          </a:p>
          <a:p>
            <a:pPr marL="18288" indent="0" fontAlgn="base">
              <a:buNone/>
            </a:pPr>
            <a:r>
              <a:rPr lang="uk-UA" sz="1800" dirty="0" smtClean="0">
                <a:effectLst/>
              </a:rPr>
              <a:t>Увійдіть на сторінку системи подання заяв в електронній формі за адресою</a:t>
            </a:r>
            <a:r>
              <a:rPr lang="ru-RU" sz="1800" dirty="0">
                <a:effectLst/>
              </a:rPr>
              <a:t> </a:t>
            </a:r>
            <a:r>
              <a:rPr lang="ru-RU" sz="1800" dirty="0" smtClean="0">
                <a:effectLst/>
              </a:rPr>
              <a:t>  </a:t>
            </a:r>
            <a:r>
              <a:rPr lang="en-US" sz="1800" dirty="0" smtClean="0">
                <a:solidFill>
                  <a:srgbClr val="FFFF00"/>
                </a:solidFill>
                <a:effectLst/>
              </a:rPr>
              <a:t>http</a:t>
            </a:r>
            <a:r>
              <a:rPr lang="uk-UA" sz="1800" dirty="0">
                <a:solidFill>
                  <a:srgbClr val="FFFF00"/>
                </a:solidFill>
                <a:effectLst/>
              </a:rPr>
              <a:t>://</a:t>
            </a:r>
            <a:r>
              <a:rPr lang="en-US" sz="1800" dirty="0" smtClean="0">
                <a:solidFill>
                  <a:srgbClr val="FFFF00"/>
                </a:solidFill>
                <a:effectLst/>
              </a:rPr>
              <a:t>ez.osvitavsim.org.ua</a:t>
            </a:r>
            <a:r>
              <a:rPr lang="uk-UA" sz="1800" dirty="0" smtClean="0">
                <a:solidFill>
                  <a:srgbClr val="FFFF00"/>
                </a:solidFill>
                <a:effectLst/>
              </a:rPr>
              <a:t>   </a:t>
            </a:r>
            <a:r>
              <a:rPr lang="uk-UA" sz="1800" dirty="0" smtClean="0">
                <a:effectLst/>
              </a:rPr>
              <a:t>(та слідуйте інструкції)</a:t>
            </a:r>
            <a:endParaRPr lang="uk-UA" sz="1800" u="sng" dirty="0"/>
          </a:p>
          <a:p>
            <a:pPr marL="18288" indent="0" fontAlgn="base">
              <a:buNone/>
            </a:pPr>
            <a:endParaRPr lang="ru-RU" dirty="0">
              <a:effectLst/>
            </a:endParaRPr>
          </a:p>
          <a:p>
            <a:pPr marL="18288" indent="0">
              <a:buNone/>
            </a:pP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40768"/>
            <a:ext cx="6102065" cy="4307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754" y="5881778"/>
            <a:ext cx="8892480" cy="646331"/>
          </a:xfrm>
          <a:prstGeom prst="rect">
            <a:avLst/>
          </a:prstGeom>
          <a:noFill/>
        </p:spPr>
        <p:txBody>
          <a:bodyPr wrap="square" rtlCol="0">
            <a:spAutoFit/>
          </a:bodyPr>
          <a:lstStyle/>
          <a:p>
            <a:r>
              <a:rPr lang="uk-UA" dirty="0" smtClean="0"/>
              <a:t>Відео-інструкцію зі створення кабінету та подання заяв можна переглянути за посиланням</a:t>
            </a:r>
            <a:r>
              <a:rPr lang="ru-RU" dirty="0" smtClean="0"/>
              <a:t>:</a:t>
            </a:r>
            <a:r>
              <a:rPr lang="ru-RU" dirty="0"/>
              <a:t> </a:t>
            </a:r>
            <a:r>
              <a:rPr lang="en-US" dirty="0" smtClean="0">
                <a:solidFill>
                  <a:srgbClr val="FFFF00"/>
                </a:solidFill>
              </a:rPr>
              <a:t>https</a:t>
            </a:r>
            <a:r>
              <a:rPr lang="uk-UA" dirty="0" smtClean="0">
                <a:solidFill>
                  <a:srgbClr val="FFFF00"/>
                </a:solidFill>
              </a:rPr>
              <a:t>://</a:t>
            </a:r>
            <a:r>
              <a:rPr lang="en-US" dirty="0" smtClean="0">
                <a:solidFill>
                  <a:srgbClr val="FFFF00"/>
                </a:solidFill>
              </a:rPr>
              <a:t>youtu.be</a:t>
            </a:r>
            <a:r>
              <a:rPr lang="uk-UA" dirty="0" smtClean="0">
                <a:solidFill>
                  <a:srgbClr val="FFFF00"/>
                </a:solidFill>
              </a:rPr>
              <a:t>/</a:t>
            </a:r>
            <a:r>
              <a:rPr lang="en-US" dirty="0" smtClean="0">
                <a:solidFill>
                  <a:srgbClr val="FFFF00"/>
                </a:solidFill>
              </a:rPr>
              <a:t>L1Rjqx8TjPI</a:t>
            </a:r>
            <a:endParaRPr lang="ru-RU" dirty="0">
              <a:solidFill>
                <a:srgbClr val="FFFF00"/>
              </a:solidFill>
            </a:endParaRPr>
          </a:p>
        </p:txBody>
      </p:sp>
    </p:spTree>
    <p:extLst>
      <p:ext uri="{BB962C8B-B14F-4D97-AF65-F5344CB8AC3E}">
        <p14:creationId xmlns:p14="http://schemas.microsoft.com/office/powerpoint/2010/main" val="159556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16632"/>
            <a:ext cx="8784976" cy="6408712"/>
          </a:xfrm>
        </p:spPr>
        <p:txBody>
          <a:bodyPr>
            <a:normAutofit/>
          </a:bodyPr>
          <a:lstStyle/>
          <a:p>
            <a:pPr marL="18288" indent="0">
              <a:buNone/>
            </a:pPr>
            <a:r>
              <a:rPr lang="ru-RU" b="1" dirty="0" smtClean="0">
                <a:solidFill>
                  <a:srgbClr val="FFFF00"/>
                </a:solidFill>
                <a:effectLst/>
              </a:rPr>
              <a:t>ВСТУПНИКУ ПРИГОТУВАТИ </a:t>
            </a:r>
            <a:r>
              <a:rPr lang="ru-RU" b="1" dirty="0" smtClean="0">
                <a:effectLst/>
              </a:rPr>
              <a:t>(</a:t>
            </a:r>
            <a:r>
              <a:rPr lang="uk-UA" b="1" dirty="0" smtClean="0">
                <a:effectLst/>
              </a:rPr>
              <a:t>електронні документи</a:t>
            </a:r>
            <a:r>
              <a:rPr lang="ru-RU" b="1" dirty="0" smtClean="0">
                <a:effectLst/>
              </a:rPr>
              <a:t>)</a:t>
            </a:r>
            <a:r>
              <a:rPr lang="ru-RU" b="1" dirty="0" smtClean="0">
                <a:solidFill>
                  <a:srgbClr val="FFFF00"/>
                </a:solidFill>
                <a:effectLst/>
              </a:rPr>
              <a:t>:</a:t>
            </a:r>
          </a:p>
          <a:p>
            <a:pPr marL="18288" indent="0">
              <a:buNone/>
            </a:pPr>
            <a:endParaRPr lang="ru-RU" b="1" dirty="0" smtClean="0">
              <a:solidFill>
                <a:srgbClr val="FFFF00"/>
              </a:solidFill>
              <a:effectLst/>
            </a:endParaRPr>
          </a:p>
          <a:p>
            <a:pPr>
              <a:buFont typeface="Wingdings" panose="05000000000000000000" pitchFamily="2" charset="2"/>
              <a:buChar char="Ø"/>
            </a:pPr>
            <a:r>
              <a:rPr lang="uk-UA" dirty="0" smtClean="0">
                <a:solidFill>
                  <a:srgbClr val="FFFF00"/>
                </a:solidFill>
                <a:effectLst/>
              </a:rPr>
              <a:t>Скан-копію паспорта </a:t>
            </a:r>
            <a:r>
              <a:rPr lang="uk-UA" dirty="0" smtClean="0">
                <a:effectLst/>
              </a:rPr>
              <a:t>(або одного з документів), що посвідчує особу, передбаченого Законом України «Про Єдиний державний демографічний реєстр та документи, що підтверджують громадянство, посвідчують особу чи її спеціальний статус»;</a:t>
            </a:r>
          </a:p>
          <a:p>
            <a:pPr>
              <a:buFont typeface="Wingdings" panose="05000000000000000000" pitchFamily="2" charset="2"/>
              <a:buChar char="Ø"/>
            </a:pPr>
            <a:r>
              <a:rPr lang="uk-UA" dirty="0" smtClean="0">
                <a:solidFill>
                  <a:srgbClr val="FFFF00"/>
                </a:solidFill>
                <a:effectLst/>
              </a:rPr>
              <a:t>Скан-копію військово-облікового документа </a:t>
            </a:r>
            <a:r>
              <a:rPr lang="uk-UA" dirty="0" smtClean="0">
                <a:effectLst/>
              </a:rPr>
              <a:t>- для військовозобов’язаних (крім випадків, передбачених законодавством);</a:t>
            </a:r>
          </a:p>
          <a:p>
            <a:pPr>
              <a:buFont typeface="Wingdings" panose="05000000000000000000" pitchFamily="2" charset="2"/>
              <a:buChar char="Ø"/>
            </a:pPr>
            <a:r>
              <a:rPr lang="uk-UA" dirty="0" smtClean="0">
                <a:solidFill>
                  <a:srgbClr val="FFFF00"/>
                </a:solidFill>
                <a:effectLst/>
              </a:rPr>
              <a:t>Скан-копію</a:t>
            </a:r>
            <a:r>
              <a:rPr lang="uk-UA" dirty="0" smtClean="0">
                <a:effectLst/>
              </a:rPr>
              <a:t> документа державного зразка про здобутий освітній рівень – </a:t>
            </a:r>
            <a:r>
              <a:rPr lang="uk-UA" dirty="0" smtClean="0">
                <a:solidFill>
                  <a:srgbClr val="FFFF00"/>
                </a:solidFill>
                <a:effectLst/>
              </a:rPr>
              <a:t>свідоцтва про здобуття повної загальної середньої освіти, і скан-копію додатка до нього;</a:t>
            </a:r>
          </a:p>
          <a:p>
            <a:pPr>
              <a:buFont typeface="Wingdings" panose="05000000000000000000" pitchFamily="2" charset="2"/>
              <a:buChar char="Ø"/>
            </a:pPr>
            <a:r>
              <a:rPr lang="uk-UA" dirty="0" smtClean="0">
                <a:solidFill>
                  <a:srgbClr val="FFFF00"/>
                </a:solidFill>
                <a:effectLst/>
              </a:rPr>
              <a:t>Скан-копію сертифіката (сертифікатів) ЗНО </a:t>
            </a:r>
            <a:r>
              <a:rPr lang="uk-UA" dirty="0" smtClean="0">
                <a:effectLst/>
              </a:rPr>
              <a:t>(для вступників на основі повної загальної середньої освіти) або екзаменаційного листка єдиного фахового вступного випробування / єдиного вступного іспиту (</a:t>
            </a:r>
            <a:r>
              <a:rPr lang="uk-UA" dirty="0">
                <a:effectLst/>
              </a:rPr>
              <a:t>у визначених випадках Умовами вступу);</a:t>
            </a:r>
            <a:endParaRPr lang="uk-UA" dirty="0" smtClean="0">
              <a:effectLst/>
            </a:endParaRPr>
          </a:p>
          <a:p>
            <a:pPr>
              <a:buFont typeface="Wingdings" panose="05000000000000000000" pitchFamily="2" charset="2"/>
              <a:buChar char="Ø"/>
            </a:pPr>
            <a:r>
              <a:rPr lang="uk-UA" dirty="0" smtClean="0">
                <a:effectLst/>
              </a:rPr>
              <a:t>4 (чотири) </a:t>
            </a:r>
            <a:r>
              <a:rPr lang="uk-UA" dirty="0" smtClean="0">
                <a:solidFill>
                  <a:srgbClr val="FFFF00"/>
                </a:solidFill>
                <a:effectLst/>
              </a:rPr>
              <a:t>кольорові фотокартки розміром 3 </a:t>
            </a:r>
            <a:r>
              <a:rPr lang="uk-UA" b="1" dirty="0" smtClean="0">
                <a:solidFill>
                  <a:srgbClr val="FFFF00"/>
                </a:solidFill>
                <a:effectLst/>
              </a:rPr>
              <a:t>×</a:t>
            </a:r>
            <a:r>
              <a:rPr lang="uk-UA" dirty="0" smtClean="0">
                <a:solidFill>
                  <a:srgbClr val="FFFF00"/>
                </a:solidFill>
                <a:effectLst/>
              </a:rPr>
              <a:t> 4 см</a:t>
            </a:r>
            <a:r>
              <a:rPr lang="ru-RU" dirty="0" smtClean="0">
                <a:solidFill>
                  <a:srgbClr val="FFFF00"/>
                </a:solidFill>
                <a:effectLst/>
              </a:rPr>
              <a:t>.</a:t>
            </a:r>
            <a:endParaRPr lang="ru-RU" dirty="0">
              <a:solidFill>
                <a:srgbClr val="FFFF00"/>
              </a:solidFill>
              <a:effectLst/>
            </a:endParaRPr>
          </a:p>
        </p:txBody>
      </p:sp>
    </p:spTree>
    <p:extLst>
      <p:ext uri="{BB962C8B-B14F-4D97-AF65-F5344CB8AC3E}">
        <p14:creationId xmlns:p14="http://schemas.microsoft.com/office/powerpoint/2010/main" val="3906717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 y="1340768"/>
            <a:ext cx="9144000" cy="551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Заголовок 2"/>
          <p:cNvSpPr>
            <a:spLocks noGrp="1"/>
          </p:cNvSpPr>
          <p:nvPr>
            <p:ph type="title"/>
          </p:nvPr>
        </p:nvSpPr>
        <p:spPr>
          <a:xfrm>
            <a:off x="179512" y="1988840"/>
            <a:ext cx="3059832" cy="1534480"/>
          </a:xfrm>
        </p:spPr>
        <p:txBody>
          <a:bodyPr/>
          <a:lstStyle/>
          <a:p>
            <a:r>
              <a:rPr lang="uk-UA" sz="4800" dirty="0" smtClean="0">
                <a:solidFill>
                  <a:schemeClr val="accent3">
                    <a:lumMod val="50000"/>
                  </a:schemeClr>
                </a:solidFill>
              </a:rPr>
              <a:t>Дякую за увагу!</a:t>
            </a:r>
            <a:endParaRPr lang="uk-UA" sz="4800" dirty="0">
              <a:solidFill>
                <a:schemeClr val="accent3">
                  <a:lumMod val="50000"/>
                </a:schemeClr>
              </a:solidFill>
            </a:endParaRPr>
          </a:p>
        </p:txBody>
      </p:sp>
      <p:sp>
        <p:nvSpPr>
          <p:cNvPr id="8" name="Заголовок 2"/>
          <p:cNvSpPr txBox="1">
            <a:spLocks/>
          </p:cNvSpPr>
          <p:nvPr/>
        </p:nvSpPr>
        <p:spPr>
          <a:xfrm>
            <a:off x="251520" y="116632"/>
            <a:ext cx="8208912" cy="914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3600" dirty="0" smtClean="0"/>
              <a:t>УСПІХІВ!  У ВАС ВСЕ ВИЙДЕ!</a:t>
            </a:r>
            <a:endParaRPr lang="ru-RU" sz="3600" dirty="0"/>
          </a:p>
        </p:txBody>
      </p:sp>
    </p:spTree>
    <p:extLst>
      <p:ext uri="{BB962C8B-B14F-4D97-AF65-F5344CB8AC3E}">
        <p14:creationId xmlns:p14="http://schemas.microsoft.com/office/powerpoint/2010/main" val="584644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771134649"/>
              </p:ext>
            </p:extLst>
          </p:nvPr>
        </p:nvGraphicFramePr>
        <p:xfrm>
          <a:off x="179512" y="188637"/>
          <a:ext cx="8784976" cy="6411211"/>
        </p:xfrm>
        <a:graphic>
          <a:graphicData uri="http://schemas.openxmlformats.org/drawingml/2006/table">
            <a:tbl>
              <a:tblPr firstRow="1" bandRow="1">
                <a:tableStyleId>{5C22544A-7EE6-4342-B048-85BDC9FD1C3A}</a:tableStyleId>
              </a:tblPr>
              <a:tblGrid>
                <a:gridCol w="1800200"/>
                <a:gridCol w="6984776"/>
              </a:tblGrid>
              <a:tr h="424872">
                <a:tc>
                  <a:txBody>
                    <a:bodyPr/>
                    <a:lstStyle/>
                    <a:p>
                      <a:pPr algn="ctr"/>
                      <a:r>
                        <a:rPr lang="uk-UA" sz="2000" dirty="0" smtClean="0"/>
                        <a:t>Дата </a:t>
                      </a:r>
                      <a:endParaRPr lang="ru-RU" sz="2000" dirty="0"/>
                    </a:p>
                  </a:txBody>
                  <a:tcPr/>
                </a:tc>
                <a:tc>
                  <a:txBody>
                    <a:bodyPr/>
                    <a:lstStyle/>
                    <a:p>
                      <a:pPr algn="ctr"/>
                      <a:r>
                        <a:rPr lang="uk-UA" sz="2000" dirty="0" smtClean="0"/>
                        <a:t>Подія </a:t>
                      </a:r>
                      <a:endParaRPr lang="ru-RU" sz="2000" dirty="0"/>
                    </a:p>
                  </a:txBody>
                  <a:tcPr/>
                </a:tc>
              </a:tr>
              <a:tr h="980474">
                <a:tc>
                  <a:txBody>
                    <a:bodyPr/>
                    <a:lstStyle/>
                    <a:p>
                      <a:r>
                        <a:rPr lang="uk-UA" dirty="0" smtClean="0"/>
                        <a:t>01.06.2020</a:t>
                      </a:r>
                      <a:endParaRPr lang="ru-RU" dirty="0"/>
                    </a:p>
                  </a:txBody>
                  <a:tcPr/>
                </a:tc>
                <a:tc>
                  <a:txBody>
                    <a:bodyPr/>
                    <a:lstStyle/>
                    <a:p>
                      <a:r>
                        <a:rPr lang="uk-UA" sz="1800" b="0" i="0" kern="1200" noProof="0" dirty="0" smtClean="0">
                          <a:solidFill>
                            <a:schemeClr val="dk1"/>
                          </a:solidFill>
                          <a:effectLst/>
                          <a:latin typeface="+mn-lt"/>
                          <a:ea typeface="+mn-ea"/>
                          <a:cs typeface="+mn-cs"/>
                        </a:rPr>
                        <a:t>Отримання учасниками</a:t>
                      </a:r>
                      <a:r>
                        <a:rPr lang="uk-UA" sz="1800" b="0" i="0" kern="1200" baseline="0" noProof="0" dirty="0" smtClean="0">
                          <a:solidFill>
                            <a:schemeClr val="dk1"/>
                          </a:solidFill>
                          <a:effectLst/>
                          <a:latin typeface="+mn-lt"/>
                          <a:ea typeface="+mn-ea"/>
                          <a:cs typeface="+mn-cs"/>
                        </a:rPr>
                        <a:t>  </a:t>
                      </a:r>
                      <a:r>
                        <a:rPr lang="uk-UA" sz="1800" b="0" i="0" kern="1200" noProof="0" dirty="0" smtClean="0">
                          <a:solidFill>
                            <a:srgbClr val="FF0000"/>
                          </a:solidFill>
                          <a:effectLst/>
                          <a:latin typeface="+mn-lt"/>
                          <a:ea typeface="+mn-ea"/>
                          <a:cs typeface="+mn-cs"/>
                        </a:rPr>
                        <a:t>пробного</a:t>
                      </a:r>
                      <a:r>
                        <a:rPr lang="uk-UA" sz="1800" b="0" i="0" kern="1200" baseline="0" noProof="0" dirty="0" smtClean="0">
                          <a:solidFill>
                            <a:srgbClr val="FF0000"/>
                          </a:solidFill>
                          <a:effectLst/>
                          <a:latin typeface="+mn-lt"/>
                          <a:ea typeface="+mn-ea"/>
                          <a:cs typeface="+mn-cs"/>
                        </a:rPr>
                        <a:t> </a:t>
                      </a:r>
                      <a:r>
                        <a:rPr lang="uk-UA" sz="1800" b="0" i="0" kern="1200" noProof="0" dirty="0" smtClean="0">
                          <a:solidFill>
                            <a:schemeClr val="dk1"/>
                          </a:solidFill>
                          <a:effectLst/>
                          <a:latin typeface="+mn-lt"/>
                          <a:ea typeface="+mn-ea"/>
                          <a:cs typeface="+mn-cs"/>
                        </a:rPr>
                        <a:t>тестування оновлених запрошень-перепусток через особисті електронні кабінети</a:t>
                      </a:r>
                      <a:r>
                        <a:rPr lang="uk-UA" sz="1800" b="0" i="0" kern="1200" baseline="0" noProof="0" dirty="0" smtClean="0">
                          <a:solidFill>
                            <a:schemeClr val="dk1"/>
                          </a:solidFill>
                          <a:effectLst/>
                          <a:latin typeface="+mn-lt"/>
                          <a:ea typeface="+mn-ea"/>
                          <a:cs typeface="+mn-cs"/>
                        </a:rPr>
                        <a:t> (із </a:t>
                      </a:r>
                      <a:r>
                        <a:rPr lang="uk-UA" sz="1800" b="0" i="0" kern="1200" noProof="0" dirty="0" smtClean="0">
                          <a:solidFill>
                            <a:schemeClr val="dk1"/>
                          </a:solidFill>
                          <a:effectLst/>
                          <a:latin typeface="+mn-lt"/>
                          <a:ea typeface="+mn-ea"/>
                          <a:cs typeface="+mn-cs"/>
                        </a:rPr>
                        <a:t>зазначенням адреси пунктів пробного тестування)</a:t>
                      </a:r>
                      <a:endParaRPr lang="uk-UA" noProof="0" dirty="0"/>
                    </a:p>
                  </a:txBody>
                  <a:tcPr/>
                </a:tc>
              </a:tr>
              <a:tr h="1568758">
                <a:tc>
                  <a:txBody>
                    <a:bodyPr/>
                    <a:lstStyle/>
                    <a:p>
                      <a:r>
                        <a:rPr lang="uk-UA" dirty="0" smtClean="0"/>
                        <a:t>04.06.2020</a:t>
                      </a:r>
                      <a:endParaRPr lang="ru-RU" dirty="0"/>
                    </a:p>
                  </a:txBody>
                  <a:tcPr/>
                </a:tc>
                <a:tc>
                  <a:txBody>
                    <a:bodyPr/>
                    <a:lstStyle/>
                    <a:p>
                      <a:r>
                        <a:rPr lang="uk-UA" sz="1800" b="0" i="0" kern="1200" noProof="0" dirty="0" smtClean="0">
                          <a:solidFill>
                            <a:schemeClr val="dk1"/>
                          </a:solidFill>
                          <a:effectLst/>
                          <a:latin typeface="+mn-lt"/>
                          <a:ea typeface="+mn-ea"/>
                          <a:cs typeface="+mn-cs"/>
                        </a:rPr>
                        <a:t>На інформаційних сторінках учасників </a:t>
                      </a:r>
                      <a:r>
                        <a:rPr lang="uk-UA" sz="1800" b="0" i="0" kern="1200" noProof="0" dirty="0" smtClean="0">
                          <a:solidFill>
                            <a:srgbClr val="FF0000"/>
                          </a:solidFill>
                          <a:effectLst/>
                          <a:latin typeface="+mn-lt"/>
                          <a:ea typeface="+mn-ea"/>
                          <a:cs typeface="+mn-cs"/>
                        </a:rPr>
                        <a:t>основної сесії</a:t>
                      </a:r>
                      <a:r>
                        <a:rPr lang="uk-UA" sz="1800" b="0" i="0" kern="1200" baseline="0" noProof="0" dirty="0" smtClean="0">
                          <a:solidFill>
                            <a:srgbClr val="FF0000"/>
                          </a:solidFill>
                          <a:effectLst/>
                          <a:latin typeface="+mn-lt"/>
                          <a:ea typeface="+mn-ea"/>
                          <a:cs typeface="+mn-cs"/>
                        </a:rPr>
                        <a:t> ЗНО </a:t>
                      </a:r>
                      <a:r>
                        <a:rPr lang="uk-UA" sz="1800" b="0" i="0" kern="1200" baseline="0" noProof="0" dirty="0" smtClean="0">
                          <a:solidFill>
                            <a:schemeClr val="dk1"/>
                          </a:solidFill>
                          <a:effectLst/>
                          <a:latin typeface="+mn-lt"/>
                          <a:ea typeface="+mn-ea"/>
                          <a:cs typeface="+mn-cs"/>
                        </a:rPr>
                        <a:t>р</a:t>
                      </a:r>
                      <a:r>
                        <a:rPr lang="uk-UA" sz="1800" b="0" i="0" kern="1200" noProof="0" dirty="0" smtClean="0">
                          <a:solidFill>
                            <a:schemeClr val="dk1"/>
                          </a:solidFill>
                          <a:effectLst/>
                          <a:latin typeface="+mn-lt"/>
                          <a:ea typeface="+mn-ea"/>
                          <a:cs typeface="+mn-cs"/>
                        </a:rPr>
                        <a:t>озміщено запрошення-перепустки, у яких зазначено адреси пунктів тестування і рекомендований проміжок часу, протягом якого учасники мають прибути до пунктів тестування і пройти процедуру допуску.</a:t>
                      </a:r>
                      <a:endParaRPr lang="uk-UA" noProof="0" dirty="0"/>
                    </a:p>
                  </a:txBody>
                  <a:tcPr/>
                </a:tc>
              </a:tr>
              <a:tr h="686332">
                <a:tc>
                  <a:txBody>
                    <a:bodyPr/>
                    <a:lstStyle/>
                    <a:p>
                      <a:r>
                        <a:rPr lang="uk-UA" dirty="0" smtClean="0"/>
                        <a:t>04.06. – 20.06.</a:t>
                      </a:r>
                      <a:endParaRPr lang="ru-RU" dirty="0"/>
                    </a:p>
                  </a:txBody>
                  <a:tcPr/>
                </a:tc>
                <a:tc>
                  <a:txBody>
                    <a:bodyPr/>
                    <a:lstStyle/>
                    <a:p>
                      <a:r>
                        <a:rPr lang="uk-UA" noProof="0" dirty="0" smtClean="0"/>
                        <a:t>Онлайн консультації з предметів ДПА-ЗНО для учнів 11-х</a:t>
                      </a:r>
                      <a:r>
                        <a:rPr lang="uk-UA" baseline="0" noProof="0" dirty="0" smtClean="0"/>
                        <a:t> класів (згідно графіку)</a:t>
                      </a:r>
                      <a:endParaRPr lang="uk-UA" noProof="0" dirty="0"/>
                    </a:p>
                  </a:txBody>
                  <a:tcPr/>
                </a:tc>
              </a:tr>
              <a:tr h="686332">
                <a:tc>
                  <a:txBody>
                    <a:bodyPr/>
                    <a:lstStyle/>
                    <a:p>
                      <a:r>
                        <a:rPr lang="uk-UA" dirty="0" smtClean="0"/>
                        <a:t>15.06.2020</a:t>
                      </a:r>
                      <a:endParaRPr lang="ru-RU" dirty="0"/>
                    </a:p>
                  </a:txBody>
                  <a:tcPr/>
                </a:tc>
                <a:tc>
                  <a:txBody>
                    <a:bodyPr/>
                    <a:lstStyle/>
                    <a:p>
                      <a:r>
                        <a:rPr lang="uk-UA" b="1" u="sng" noProof="0" dirty="0" smtClean="0">
                          <a:solidFill>
                            <a:srgbClr val="002060"/>
                          </a:solidFill>
                        </a:rPr>
                        <a:t>Пробне ЗНО</a:t>
                      </a:r>
                      <a:r>
                        <a:rPr lang="uk-UA" b="1" u="sng" baseline="0" noProof="0" dirty="0" smtClean="0">
                          <a:solidFill>
                            <a:srgbClr val="002060"/>
                          </a:solidFill>
                        </a:rPr>
                        <a:t> </a:t>
                      </a:r>
                      <a:r>
                        <a:rPr lang="uk-UA" baseline="0" noProof="0" dirty="0" smtClean="0"/>
                        <a:t>з української мови, літератури (пункти тестування)</a:t>
                      </a:r>
                      <a:endParaRPr lang="uk-UA" noProof="0" dirty="0"/>
                    </a:p>
                  </a:txBody>
                  <a:tcPr/>
                </a:tc>
              </a:tr>
              <a:tr h="686332">
                <a:tc>
                  <a:txBody>
                    <a:bodyPr/>
                    <a:lstStyle/>
                    <a:p>
                      <a:r>
                        <a:rPr lang="uk-UA" dirty="0" smtClean="0"/>
                        <a:t>17.06.2020</a:t>
                      </a:r>
                      <a:endParaRPr lang="ru-RU" dirty="0"/>
                    </a:p>
                  </a:txBody>
                  <a:tcPr/>
                </a:tc>
                <a:tc>
                  <a:txBody>
                    <a:bodyPr/>
                    <a:lstStyle/>
                    <a:p>
                      <a:r>
                        <a:rPr lang="uk-UA" b="1" u="sng" noProof="0" dirty="0" smtClean="0">
                          <a:solidFill>
                            <a:srgbClr val="002060"/>
                          </a:solidFill>
                        </a:rPr>
                        <a:t>Пробне ЗНО</a:t>
                      </a:r>
                      <a:r>
                        <a:rPr lang="uk-UA" b="1" u="sng" baseline="0" noProof="0" dirty="0" smtClean="0">
                          <a:solidFill>
                            <a:srgbClr val="002060"/>
                          </a:solidFill>
                        </a:rPr>
                        <a:t> </a:t>
                      </a:r>
                      <a:r>
                        <a:rPr lang="uk-UA" baseline="0" noProof="0" dirty="0" smtClean="0"/>
                        <a:t>з історії України, математики, фізики, іноземних мов (англійської/німецької), біології, географії, хімії</a:t>
                      </a:r>
                      <a:endParaRPr lang="uk-UA" noProof="0" dirty="0"/>
                    </a:p>
                  </a:txBody>
                  <a:tcPr/>
                </a:tc>
              </a:tr>
              <a:tr h="397637">
                <a:tc>
                  <a:txBody>
                    <a:bodyPr/>
                    <a:lstStyle/>
                    <a:p>
                      <a:r>
                        <a:rPr lang="uk-UA" dirty="0" smtClean="0"/>
                        <a:t>до 21.06.2020</a:t>
                      </a:r>
                      <a:endParaRPr lang="ru-RU" dirty="0"/>
                    </a:p>
                  </a:txBody>
                  <a:tcPr/>
                </a:tc>
                <a:tc>
                  <a:txBody>
                    <a:bodyPr/>
                    <a:lstStyle/>
                    <a:p>
                      <a:r>
                        <a:rPr lang="uk-UA" noProof="0" dirty="0" smtClean="0"/>
                        <a:t>Оприлюднення результатів </a:t>
                      </a:r>
                      <a:r>
                        <a:rPr lang="uk-UA" u="sng" noProof="0" dirty="0" smtClean="0"/>
                        <a:t>пробного ЗНО </a:t>
                      </a:r>
                      <a:r>
                        <a:rPr lang="uk-UA" noProof="0" dirty="0" smtClean="0"/>
                        <a:t>з української</a:t>
                      </a:r>
                      <a:r>
                        <a:rPr lang="uk-UA" baseline="0" noProof="0" dirty="0" smtClean="0"/>
                        <a:t> мови</a:t>
                      </a:r>
                      <a:endParaRPr lang="uk-UA" noProof="0" dirty="0"/>
                    </a:p>
                  </a:txBody>
                  <a:tcPr/>
                </a:tc>
              </a:tr>
              <a:tr h="980474">
                <a:tc>
                  <a:txBody>
                    <a:bodyPr/>
                    <a:lstStyle/>
                    <a:p>
                      <a:r>
                        <a:rPr lang="uk-UA" dirty="0" smtClean="0"/>
                        <a:t>до 23.06.2020</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noProof="0" dirty="0" smtClean="0"/>
                        <a:t>Оприлюднення результатів </a:t>
                      </a:r>
                      <a:r>
                        <a:rPr lang="uk-UA" u="sng" noProof="0" dirty="0" smtClean="0"/>
                        <a:t>пробного ЗНО </a:t>
                      </a:r>
                      <a:r>
                        <a:rPr lang="uk-UA" noProof="0" dirty="0" smtClean="0"/>
                        <a:t>з </a:t>
                      </a:r>
                      <a:r>
                        <a:rPr lang="uk-UA" baseline="0" noProof="0" dirty="0" smtClean="0"/>
                        <a:t>історії України, математики, фізики, іноземних мов (англійської/німецької), біології, географії, хімії</a:t>
                      </a:r>
                      <a:endParaRPr lang="uk-UA" noProof="0" dirty="0" smtClean="0"/>
                    </a:p>
                  </a:txBody>
                  <a:tcPr/>
                </a:tc>
              </a:tr>
            </a:tbl>
          </a:graphicData>
        </a:graphic>
      </p:graphicFrame>
    </p:spTree>
    <p:extLst>
      <p:ext uri="{BB962C8B-B14F-4D97-AF65-F5344CB8AC3E}">
        <p14:creationId xmlns:p14="http://schemas.microsoft.com/office/powerpoint/2010/main" val="4225276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114847552"/>
              </p:ext>
            </p:extLst>
          </p:nvPr>
        </p:nvGraphicFramePr>
        <p:xfrm>
          <a:off x="179512" y="188640"/>
          <a:ext cx="8784976" cy="6408708"/>
        </p:xfrm>
        <a:graphic>
          <a:graphicData uri="http://schemas.openxmlformats.org/drawingml/2006/table">
            <a:tbl>
              <a:tblPr firstRow="1" bandRow="1">
                <a:tableStyleId>{5C22544A-7EE6-4342-B048-85BDC9FD1C3A}</a:tableStyleId>
              </a:tblPr>
              <a:tblGrid>
                <a:gridCol w="1944216"/>
                <a:gridCol w="6840760"/>
              </a:tblGrid>
              <a:tr h="589720">
                <a:tc>
                  <a:txBody>
                    <a:bodyPr/>
                    <a:lstStyle/>
                    <a:p>
                      <a:pPr algn="ctr"/>
                      <a:r>
                        <a:rPr lang="uk-UA" dirty="0" smtClean="0"/>
                        <a:t>Дата </a:t>
                      </a:r>
                      <a:endParaRPr lang="ru-RU" dirty="0"/>
                    </a:p>
                  </a:txBody>
                  <a:tcPr/>
                </a:tc>
                <a:tc>
                  <a:txBody>
                    <a:bodyPr/>
                    <a:lstStyle/>
                    <a:p>
                      <a:pPr algn="ctr"/>
                      <a:r>
                        <a:rPr lang="uk-UA" dirty="0" smtClean="0"/>
                        <a:t>Подія </a:t>
                      </a:r>
                      <a:endParaRPr lang="ru-RU" dirty="0"/>
                    </a:p>
                  </a:txBody>
                  <a:tcPr/>
                </a:tc>
              </a:tr>
              <a:tr h="59633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2400" b="1" noProof="0" dirty="0" smtClean="0">
                          <a:solidFill>
                            <a:srgbClr val="FF0000"/>
                          </a:solidFill>
                        </a:rPr>
                        <a:t>ПОЧАТОК ОСНОВНОЇ СЕСІЇ ЗНО:</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uk-UA" noProof="0" dirty="0" smtClean="0">
                        <a:solidFill>
                          <a:srgbClr val="FF0000"/>
                        </a:solidFill>
                      </a:endParaRPr>
                    </a:p>
                  </a:txBody>
                  <a:tcPr/>
                </a:tc>
              </a:tr>
              <a:tr h="504890">
                <a:tc>
                  <a:txBody>
                    <a:bodyPr/>
                    <a:lstStyle/>
                    <a:p>
                      <a:r>
                        <a:rPr lang="uk-UA" dirty="0" smtClean="0"/>
                        <a:t>25.06.2020</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noProof="0" dirty="0" smtClean="0">
                          <a:solidFill>
                            <a:srgbClr val="C00000"/>
                          </a:solidFill>
                        </a:rPr>
                        <a:t>ЗНО з математики </a:t>
                      </a:r>
                      <a:r>
                        <a:rPr lang="uk-UA" baseline="0" noProof="0" dirty="0" smtClean="0">
                          <a:solidFill>
                            <a:srgbClr val="C00000"/>
                          </a:solidFill>
                        </a:rPr>
                        <a:t> </a:t>
                      </a:r>
                      <a:r>
                        <a:rPr lang="uk-UA" noProof="0" dirty="0" smtClean="0"/>
                        <a:t>(пункти тестування)</a:t>
                      </a:r>
                    </a:p>
                  </a:txBody>
                  <a:tcPr/>
                </a:tc>
              </a:tr>
              <a:tr h="589720">
                <a:tc>
                  <a:txBody>
                    <a:bodyPr/>
                    <a:lstStyle/>
                    <a:p>
                      <a:r>
                        <a:rPr lang="uk-UA" dirty="0" smtClean="0"/>
                        <a:t>30.06.2020</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noProof="0" dirty="0" smtClean="0">
                          <a:solidFill>
                            <a:srgbClr val="C00000"/>
                          </a:solidFill>
                        </a:rPr>
                        <a:t>ЗНО з української</a:t>
                      </a:r>
                      <a:r>
                        <a:rPr lang="uk-UA" baseline="0" noProof="0" dirty="0" smtClean="0">
                          <a:solidFill>
                            <a:srgbClr val="C00000"/>
                          </a:solidFill>
                        </a:rPr>
                        <a:t> мови і літератури </a:t>
                      </a:r>
                      <a:r>
                        <a:rPr lang="uk-UA" noProof="0" dirty="0" smtClean="0"/>
                        <a:t>(пункти тестування)</a:t>
                      </a:r>
                      <a:endParaRPr lang="uk-UA" noProof="0" dirty="0" smtClean="0">
                        <a:solidFill>
                          <a:srgbClr val="C00000"/>
                        </a:solidFill>
                      </a:endParaRPr>
                    </a:p>
                  </a:txBody>
                  <a:tcPr/>
                </a:tc>
              </a:tr>
              <a:tr h="589720">
                <a:tc>
                  <a:txBody>
                    <a:bodyPr/>
                    <a:lstStyle/>
                    <a:p>
                      <a:r>
                        <a:rPr lang="uk-UA" dirty="0" smtClean="0"/>
                        <a:t>02.07.2020</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noProof="0" dirty="0" smtClean="0">
                          <a:solidFill>
                            <a:srgbClr val="C00000"/>
                          </a:solidFill>
                        </a:rPr>
                        <a:t>ЗНО з фізики </a:t>
                      </a:r>
                      <a:r>
                        <a:rPr lang="uk-UA" baseline="0" noProof="0" dirty="0" smtClean="0">
                          <a:solidFill>
                            <a:srgbClr val="C00000"/>
                          </a:solidFill>
                        </a:rPr>
                        <a:t> </a:t>
                      </a:r>
                      <a:r>
                        <a:rPr lang="uk-UA" noProof="0" dirty="0" smtClean="0"/>
                        <a:t>(пункти тестування)</a:t>
                      </a:r>
                    </a:p>
                  </a:txBody>
                  <a:tcPr/>
                </a:tc>
              </a:tr>
              <a:tr h="589720">
                <a:tc>
                  <a:txBody>
                    <a:bodyPr/>
                    <a:lstStyle/>
                    <a:p>
                      <a:r>
                        <a:rPr lang="uk-UA" dirty="0" smtClean="0"/>
                        <a:t>06.07.2020</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noProof="0" dirty="0" smtClean="0">
                          <a:solidFill>
                            <a:srgbClr val="C00000"/>
                          </a:solidFill>
                        </a:rPr>
                        <a:t>ЗНО з німецької мови </a:t>
                      </a:r>
                      <a:r>
                        <a:rPr lang="uk-UA" baseline="0" noProof="0" dirty="0" smtClean="0">
                          <a:solidFill>
                            <a:srgbClr val="C00000"/>
                          </a:solidFill>
                        </a:rPr>
                        <a:t> </a:t>
                      </a:r>
                      <a:r>
                        <a:rPr lang="uk-UA" noProof="0" dirty="0" smtClean="0"/>
                        <a:t>(пункти тестування)</a:t>
                      </a:r>
                    </a:p>
                  </a:txBody>
                  <a:tcPr/>
                </a:tc>
              </a:tr>
              <a:tr h="589720">
                <a:tc>
                  <a:txBody>
                    <a:bodyPr/>
                    <a:lstStyle/>
                    <a:p>
                      <a:r>
                        <a:rPr lang="uk-UA" dirty="0" smtClean="0"/>
                        <a:t>07.07.2020</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noProof="0" dirty="0" smtClean="0">
                          <a:solidFill>
                            <a:srgbClr val="C00000"/>
                          </a:solidFill>
                        </a:rPr>
                        <a:t>ЗНО з англійської мови </a:t>
                      </a:r>
                      <a:r>
                        <a:rPr lang="uk-UA" baseline="0" noProof="0" dirty="0" smtClean="0">
                          <a:solidFill>
                            <a:srgbClr val="C00000"/>
                          </a:solidFill>
                        </a:rPr>
                        <a:t> </a:t>
                      </a:r>
                      <a:r>
                        <a:rPr lang="uk-UA" noProof="0" dirty="0" smtClean="0"/>
                        <a:t>(пункти тестування)</a:t>
                      </a:r>
                    </a:p>
                  </a:txBody>
                  <a:tcPr/>
                </a:tc>
              </a:tr>
              <a:tr h="589720">
                <a:tc>
                  <a:txBody>
                    <a:bodyPr/>
                    <a:lstStyle/>
                    <a:p>
                      <a:r>
                        <a:rPr lang="uk-UA" dirty="0" smtClean="0"/>
                        <a:t>09.07.2020</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noProof="0" dirty="0" smtClean="0">
                          <a:solidFill>
                            <a:srgbClr val="C00000"/>
                          </a:solidFill>
                        </a:rPr>
                        <a:t>ЗНО з історії України</a:t>
                      </a:r>
                      <a:r>
                        <a:rPr lang="uk-UA" baseline="0" noProof="0" dirty="0" smtClean="0">
                          <a:solidFill>
                            <a:srgbClr val="C00000"/>
                          </a:solidFill>
                        </a:rPr>
                        <a:t> </a:t>
                      </a:r>
                      <a:r>
                        <a:rPr lang="uk-UA" noProof="0" dirty="0" smtClean="0"/>
                        <a:t>(пункти тестування)</a:t>
                      </a:r>
                    </a:p>
                  </a:txBody>
                  <a:tcPr/>
                </a:tc>
              </a:tr>
              <a:tr h="589720">
                <a:tc>
                  <a:txBody>
                    <a:bodyPr/>
                    <a:lstStyle/>
                    <a:p>
                      <a:r>
                        <a:rPr lang="uk-UA" dirty="0" smtClean="0"/>
                        <a:t>13.07.2020</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noProof="0" dirty="0" smtClean="0">
                          <a:solidFill>
                            <a:srgbClr val="C00000"/>
                          </a:solidFill>
                        </a:rPr>
                        <a:t>ЗНО з біології</a:t>
                      </a:r>
                      <a:r>
                        <a:rPr lang="uk-UA" baseline="0" noProof="0" dirty="0" smtClean="0">
                          <a:solidFill>
                            <a:srgbClr val="C00000"/>
                          </a:solidFill>
                        </a:rPr>
                        <a:t> </a:t>
                      </a:r>
                      <a:r>
                        <a:rPr lang="uk-UA" noProof="0" dirty="0" smtClean="0"/>
                        <a:t>(пункти тестування)</a:t>
                      </a:r>
                    </a:p>
                  </a:txBody>
                  <a:tcPr/>
                </a:tc>
              </a:tr>
              <a:tr h="589720">
                <a:tc>
                  <a:txBody>
                    <a:bodyPr/>
                    <a:lstStyle/>
                    <a:p>
                      <a:r>
                        <a:rPr lang="uk-UA" dirty="0" smtClean="0"/>
                        <a:t>15.07.2020</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noProof="0" dirty="0" smtClean="0">
                          <a:solidFill>
                            <a:srgbClr val="C00000"/>
                          </a:solidFill>
                        </a:rPr>
                        <a:t>ЗНО з географії </a:t>
                      </a:r>
                      <a:r>
                        <a:rPr lang="uk-UA" baseline="0" noProof="0" dirty="0" smtClean="0">
                          <a:solidFill>
                            <a:srgbClr val="C00000"/>
                          </a:solidFill>
                        </a:rPr>
                        <a:t> </a:t>
                      </a:r>
                      <a:r>
                        <a:rPr lang="uk-UA" noProof="0" dirty="0" smtClean="0"/>
                        <a:t>(пункти тестування)</a:t>
                      </a:r>
                    </a:p>
                  </a:txBody>
                  <a:tcPr/>
                </a:tc>
              </a:tr>
              <a:tr h="589720">
                <a:tc>
                  <a:txBody>
                    <a:bodyPr/>
                    <a:lstStyle/>
                    <a:p>
                      <a:r>
                        <a:rPr lang="uk-UA" dirty="0" smtClean="0"/>
                        <a:t>17.07.2020</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noProof="0" dirty="0" smtClean="0">
                          <a:solidFill>
                            <a:srgbClr val="C00000"/>
                          </a:solidFill>
                        </a:rPr>
                        <a:t>ЗНО з хімії</a:t>
                      </a:r>
                      <a:r>
                        <a:rPr lang="uk-UA" baseline="0" noProof="0" dirty="0" smtClean="0">
                          <a:solidFill>
                            <a:srgbClr val="C00000"/>
                          </a:solidFill>
                        </a:rPr>
                        <a:t> </a:t>
                      </a:r>
                      <a:r>
                        <a:rPr lang="uk-UA" noProof="0" dirty="0" smtClean="0"/>
                        <a:t>(пункти тестування)</a:t>
                      </a:r>
                    </a:p>
                  </a:txBody>
                  <a:tcPr/>
                </a:tc>
              </a:tr>
            </a:tbl>
          </a:graphicData>
        </a:graphic>
      </p:graphicFrame>
    </p:spTree>
    <p:extLst>
      <p:ext uri="{BB962C8B-B14F-4D97-AF65-F5344CB8AC3E}">
        <p14:creationId xmlns:p14="http://schemas.microsoft.com/office/powerpoint/2010/main" val="2885953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930623488"/>
              </p:ext>
            </p:extLst>
          </p:nvPr>
        </p:nvGraphicFramePr>
        <p:xfrm>
          <a:off x="251520" y="260648"/>
          <a:ext cx="8712968" cy="6336704"/>
        </p:xfrm>
        <a:graphic>
          <a:graphicData uri="http://schemas.openxmlformats.org/drawingml/2006/table">
            <a:tbl>
              <a:tblPr firstRow="1" bandRow="1">
                <a:tableStyleId>{5C22544A-7EE6-4342-B048-85BDC9FD1C3A}</a:tableStyleId>
              </a:tblPr>
              <a:tblGrid>
                <a:gridCol w="2016224"/>
                <a:gridCol w="6696744"/>
              </a:tblGrid>
              <a:tr h="394692">
                <a:tc>
                  <a:txBody>
                    <a:bodyPr/>
                    <a:lstStyle/>
                    <a:p>
                      <a:pPr algn="ctr"/>
                      <a:r>
                        <a:rPr lang="uk-UA" dirty="0" smtClean="0"/>
                        <a:t>Дата</a:t>
                      </a:r>
                      <a:endParaRPr lang="ru-RU" dirty="0"/>
                    </a:p>
                  </a:txBody>
                  <a:tcPr/>
                </a:tc>
                <a:tc>
                  <a:txBody>
                    <a:bodyPr/>
                    <a:lstStyle/>
                    <a:p>
                      <a:pPr algn="ctr"/>
                      <a:r>
                        <a:rPr lang="uk-UA" dirty="0" smtClean="0"/>
                        <a:t>Подія</a:t>
                      </a:r>
                      <a:endParaRPr lang="ru-RU" dirty="0"/>
                    </a:p>
                  </a:txBody>
                  <a:tcPr/>
                </a:tc>
              </a:tr>
              <a:tr h="681250">
                <a:tc>
                  <a:txBody>
                    <a:bodyPr/>
                    <a:lstStyle/>
                    <a:p>
                      <a:r>
                        <a:rPr lang="uk-UA" dirty="0" smtClean="0"/>
                        <a:t>до 29.07.2020</a:t>
                      </a:r>
                      <a:endParaRPr lang="ru-RU" dirty="0"/>
                    </a:p>
                  </a:txBody>
                  <a:tcPr/>
                </a:tc>
                <a:tc>
                  <a:txBody>
                    <a:bodyPr/>
                    <a:lstStyle/>
                    <a:p>
                      <a:r>
                        <a:rPr lang="uk-UA" dirty="0" smtClean="0"/>
                        <a:t>Розміщення на інформаційних сторінках</a:t>
                      </a:r>
                      <a:r>
                        <a:rPr lang="uk-UA" baseline="0" dirty="0" smtClean="0"/>
                        <a:t> учасників тестування інформації про результати основної сесії ЗНО</a:t>
                      </a:r>
                      <a:endParaRPr lang="ru-RU" dirty="0"/>
                    </a:p>
                  </a:txBody>
                  <a:tcPr/>
                </a:tc>
              </a:tr>
              <a:tr h="973214">
                <a:tc>
                  <a:txBody>
                    <a:bodyPr/>
                    <a:lstStyle/>
                    <a:p>
                      <a:r>
                        <a:rPr lang="uk-UA" dirty="0" smtClean="0"/>
                        <a:t>30.07. –  05.08.</a:t>
                      </a:r>
                    </a:p>
                    <a:p>
                      <a:r>
                        <a:rPr lang="uk-UA" dirty="0" smtClean="0"/>
                        <a:t>(орієнтовно)</a:t>
                      </a:r>
                      <a:endParaRPr lang="ru-RU" dirty="0"/>
                    </a:p>
                  </a:txBody>
                  <a:tcPr/>
                </a:tc>
                <a:tc>
                  <a:txBody>
                    <a:bodyPr/>
                    <a:lstStyle/>
                    <a:p>
                      <a:r>
                        <a:rPr lang="uk-UA" dirty="0" smtClean="0"/>
                        <a:t>Підготовка</a:t>
                      </a:r>
                      <a:r>
                        <a:rPr lang="uk-UA" baseline="0" dirty="0" smtClean="0"/>
                        <a:t> документів про освіту (отримання відомостей РЦОЯО, перевірка результатів ДПА, друк додатків до свідоцтв про повну загальну середню освіту)</a:t>
                      </a:r>
                      <a:endParaRPr lang="ru-RU" dirty="0"/>
                    </a:p>
                  </a:txBody>
                  <a:tcPr/>
                </a:tc>
              </a:tr>
              <a:tr h="681250">
                <a:tc>
                  <a:txBody>
                    <a:bodyPr/>
                    <a:lstStyle/>
                    <a:p>
                      <a:r>
                        <a:rPr lang="uk-UA" dirty="0" smtClean="0"/>
                        <a:t>05.08.2020</a:t>
                      </a:r>
                    </a:p>
                    <a:p>
                      <a:r>
                        <a:rPr lang="uk-UA" dirty="0" smtClean="0">
                          <a:solidFill>
                            <a:srgbClr val="FF0000"/>
                          </a:solidFill>
                        </a:rPr>
                        <a:t>(орієнтовно)</a:t>
                      </a:r>
                      <a:endParaRPr lang="ru-RU" dirty="0">
                        <a:solidFill>
                          <a:srgbClr val="FF0000"/>
                        </a:solidFill>
                      </a:endParaRPr>
                    </a:p>
                  </a:txBody>
                  <a:tcPr/>
                </a:tc>
                <a:tc>
                  <a:txBody>
                    <a:bodyPr/>
                    <a:lstStyle/>
                    <a:p>
                      <a:r>
                        <a:rPr lang="uk-UA" dirty="0" smtClean="0"/>
                        <a:t>Вручення свідоцтв про</a:t>
                      </a:r>
                      <a:r>
                        <a:rPr lang="uk-UA" baseline="0" dirty="0" smtClean="0"/>
                        <a:t> здобуття повної загальної середньої освіти випускникам 11-х класів.</a:t>
                      </a:r>
                      <a:endParaRPr lang="ru-RU" dirty="0"/>
                    </a:p>
                  </a:txBody>
                  <a:tcPr/>
                </a:tc>
              </a:tr>
              <a:tr h="394692">
                <a:tc>
                  <a:txBody>
                    <a:bodyPr/>
                    <a:lstStyle/>
                    <a:p>
                      <a:r>
                        <a:rPr lang="uk-UA" dirty="0" smtClean="0"/>
                        <a:t>23.07. – 11.08.</a:t>
                      </a:r>
                      <a:endParaRPr lang="ru-RU" dirty="0"/>
                    </a:p>
                  </a:txBody>
                  <a:tcPr/>
                </a:tc>
                <a:tc>
                  <a:txBody>
                    <a:bodyPr/>
                    <a:lstStyle/>
                    <a:p>
                      <a:r>
                        <a:rPr lang="uk-UA" dirty="0" smtClean="0"/>
                        <a:t>Додаткова сесія ЗНО</a:t>
                      </a:r>
                      <a:endParaRPr lang="ru-RU" dirty="0"/>
                    </a:p>
                  </a:txBody>
                  <a:tcPr/>
                </a:tc>
              </a:tr>
              <a:tr h="681250">
                <a:tc>
                  <a:txBody>
                    <a:bodyPr/>
                    <a:lstStyle/>
                    <a:p>
                      <a:r>
                        <a:rPr lang="uk-UA" dirty="0" smtClean="0"/>
                        <a:t>до 14.08.2020</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Розміщення на інформаційних сторінках</a:t>
                      </a:r>
                      <a:r>
                        <a:rPr lang="uk-UA" baseline="0" dirty="0" smtClean="0"/>
                        <a:t> учасників тестування інформації про результати додаткової сесії ЗНО</a:t>
                      </a:r>
                      <a:endParaRPr lang="ru-RU" dirty="0" smtClean="0"/>
                    </a:p>
                  </a:txBody>
                  <a:tcPr/>
                </a:tc>
              </a:tr>
              <a:tr h="1265178">
                <a:tc>
                  <a:txBody>
                    <a:bodyPr/>
                    <a:lstStyle/>
                    <a:p>
                      <a:r>
                        <a:rPr lang="uk-UA" dirty="0" smtClean="0"/>
                        <a:t>14.08. – 20.08.</a:t>
                      </a:r>
                    </a:p>
                    <a:p>
                      <a:r>
                        <a:rPr lang="uk-UA" dirty="0" smtClean="0"/>
                        <a:t>(орієнтовно)</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Підготовка</a:t>
                      </a:r>
                      <a:r>
                        <a:rPr lang="uk-UA" baseline="0" dirty="0" smtClean="0"/>
                        <a:t> документів про освіту для випускників, які брали участь у додатковій сесії (отримання відомостей РЦОЯО, перевірка результатів ДПА, друк додатків до свідоцтв про повну загальну середню освіту)</a:t>
                      </a:r>
                      <a:endParaRPr lang="ru-RU" dirty="0" smtClean="0"/>
                    </a:p>
                  </a:txBody>
                  <a:tcPr/>
                </a:tc>
              </a:tr>
              <a:tr h="1265178">
                <a:tc>
                  <a:txBody>
                    <a:bodyPr/>
                    <a:lstStyle/>
                    <a:p>
                      <a:r>
                        <a:rPr lang="uk-UA" dirty="0" smtClean="0"/>
                        <a:t>20.08.2020</a:t>
                      </a:r>
                    </a:p>
                    <a:p>
                      <a:r>
                        <a:rPr lang="uk-UA" dirty="0" smtClean="0">
                          <a:solidFill>
                            <a:srgbClr val="FF0000"/>
                          </a:solidFill>
                        </a:rPr>
                        <a:t>(орієнтовно)</a:t>
                      </a:r>
                      <a:endParaRPr lang="ru-RU"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Вручення свідоцтв про</a:t>
                      </a:r>
                      <a:r>
                        <a:rPr lang="uk-UA" baseline="0" dirty="0" smtClean="0"/>
                        <a:t> здобуття повної загальної середньої освіти випускникам 11-х класів, які брали участь у додатковій сесії</a:t>
                      </a: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Tree>
    <p:extLst>
      <p:ext uri="{BB962C8B-B14F-4D97-AF65-F5344CB8AC3E}">
        <p14:creationId xmlns:p14="http://schemas.microsoft.com/office/powerpoint/2010/main" val="344936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692696"/>
            <a:ext cx="8784976" cy="6093478"/>
          </a:xfrm>
        </p:spPr>
        <p:txBody>
          <a:bodyPr>
            <a:normAutofit lnSpcReduction="10000"/>
          </a:bodyPr>
          <a:lstStyle/>
          <a:p>
            <a:pPr marL="18288" indent="0">
              <a:buNone/>
            </a:pPr>
            <a:r>
              <a:rPr lang="uk-UA" b="1" dirty="0" smtClean="0"/>
              <a:t>ПІДГОТУЙТЕ  ЗАЗДАЛЕГІДЬ !!!</a:t>
            </a:r>
          </a:p>
          <a:p>
            <a:pPr marL="18288" indent="0">
              <a:buNone/>
            </a:pPr>
            <a:endParaRPr lang="uk-UA" b="1" dirty="0"/>
          </a:p>
          <a:p>
            <a:pPr marL="18288" indent="0">
              <a:buNone/>
            </a:pPr>
            <a:r>
              <a:rPr lang="uk-UA" b="1" u="sng" dirty="0">
                <a:solidFill>
                  <a:srgbClr val="FFFF00"/>
                </a:solidFill>
              </a:rPr>
              <a:t>д</a:t>
            </a:r>
            <a:r>
              <a:rPr lang="uk-UA" b="1" u="sng" dirty="0" smtClean="0">
                <a:solidFill>
                  <a:srgbClr val="FFFF00"/>
                </a:solidFill>
              </a:rPr>
              <a:t>о початку</a:t>
            </a:r>
            <a:r>
              <a:rPr lang="uk-UA" u="sng" dirty="0" smtClean="0">
                <a:solidFill>
                  <a:srgbClr val="FFFF00"/>
                </a:solidFill>
              </a:rPr>
              <a:t> проведення основної сесії ЗНО (чи пробного ЗНО) </a:t>
            </a:r>
            <a:r>
              <a:rPr lang="uk-UA" u="sng" dirty="0" smtClean="0"/>
              <a:t>:</a:t>
            </a:r>
            <a:endParaRPr lang="uk-UA" u="sng" dirty="0"/>
          </a:p>
          <a:p>
            <a:pPr>
              <a:buFont typeface="Wingdings" panose="05000000000000000000" pitchFamily="2" charset="2"/>
              <a:buChar char="Ø"/>
            </a:pPr>
            <a:r>
              <a:rPr lang="uk-UA" dirty="0" smtClean="0"/>
              <a:t>Запрошення-перепустку (роздрукувати завчасно з особистої інформаційної сторінки). </a:t>
            </a:r>
            <a:r>
              <a:rPr lang="ru-RU" dirty="0">
                <a:effectLst/>
              </a:rPr>
              <a:t> Доступ до </a:t>
            </a:r>
            <a:r>
              <a:rPr lang="ru-RU" dirty="0" err="1">
                <a:effectLst/>
              </a:rPr>
              <a:t>інформаційної</a:t>
            </a:r>
            <a:r>
              <a:rPr lang="ru-RU" dirty="0">
                <a:effectLst/>
              </a:rPr>
              <a:t> </a:t>
            </a:r>
            <a:r>
              <a:rPr lang="ru-RU" dirty="0" err="1">
                <a:effectLst/>
              </a:rPr>
              <a:t>сторінки</a:t>
            </a:r>
            <a:r>
              <a:rPr lang="ru-RU" dirty="0">
                <a:effectLst/>
              </a:rPr>
              <a:t> </a:t>
            </a:r>
            <a:r>
              <a:rPr lang="ru-RU" dirty="0" err="1">
                <a:effectLst/>
              </a:rPr>
              <a:t>здійснюється</a:t>
            </a:r>
            <a:r>
              <a:rPr lang="ru-RU" dirty="0">
                <a:effectLst/>
              </a:rPr>
              <a:t> за номером </a:t>
            </a:r>
            <a:r>
              <a:rPr lang="ru-RU" dirty="0" err="1">
                <a:effectLst/>
              </a:rPr>
              <a:t>сертифіката</a:t>
            </a:r>
            <a:r>
              <a:rPr lang="ru-RU" dirty="0">
                <a:effectLst/>
              </a:rPr>
              <a:t> і PIN-кодом, </a:t>
            </a:r>
            <a:r>
              <a:rPr lang="ru-RU" dirty="0" err="1" smtClean="0">
                <a:effectLst/>
              </a:rPr>
              <a:t>зазначених</a:t>
            </a:r>
            <a:r>
              <a:rPr lang="ru-RU" dirty="0" smtClean="0">
                <a:effectLst/>
              </a:rPr>
              <a:t>  </a:t>
            </a:r>
            <a:r>
              <a:rPr lang="ru-RU" dirty="0">
                <a:effectLst/>
              </a:rPr>
              <a:t>у </a:t>
            </a:r>
            <a:r>
              <a:rPr lang="ru-RU" dirty="0" err="1">
                <a:effectLst/>
              </a:rPr>
              <a:t>ньому</a:t>
            </a:r>
            <a:r>
              <a:rPr lang="ru-RU" dirty="0">
                <a:effectLst/>
              </a:rPr>
              <a:t>.</a:t>
            </a:r>
            <a:r>
              <a:rPr lang="uk-UA" dirty="0" smtClean="0"/>
              <a:t>);</a:t>
            </a:r>
          </a:p>
          <a:p>
            <a:pPr>
              <a:buFont typeface="Wingdings" panose="05000000000000000000" pitchFamily="2" charset="2"/>
              <a:buChar char="Ø"/>
            </a:pPr>
            <a:r>
              <a:rPr lang="uk-UA" dirty="0" smtClean="0"/>
              <a:t>Паспорт (оригінал)</a:t>
            </a:r>
            <a:r>
              <a:rPr lang="en-US" dirty="0" smtClean="0"/>
              <a:t> </a:t>
            </a:r>
            <a:r>
              <a:rPr lang="ru-RU" dirty="0" err="1">
                <a:effectLst/>
              </a:rPr>
              <a:t>серія</a:t>
            </a:r>
            <a:r>
              <a:rPr lang="ru-RU" dirty="0">
                <a:effectLst/>
              </a:rPr>
              <a:t> </a:t>
            </a:r>
            <a:r>
              <a:rPr lang="ru-RU" dirty="0" smtClean="0">
                <a:effectLst/>
              </a:rPr>
              <a:t>та/</a:t>
            </a:r>
            <a:r>
              <a:rPr lang="uk-UA" dirty="0" smtClean="0">
                <a:effectLst/>
              </a:rPr>
              <a:t>чи</a:t>
            </a:r>
            <a:r>
              <a:rPr lang="ru-RU" dirty="0" smtClean="0">
                <a:effectLst/>
              </a:rPr>
              <a:t> </a:t>
            </a:r>
            <a:r>
              <a:rPr lang="ru-RU" dirty="0">
                <a:effectLst/>
              </a:rPr>
              <a:t>номер </a:t>
            </a:r>
            <a:r>
              <a:rPr lang="ru-RU" dirty="0" err="1">
                <a:effectLst/>
              </a:rPr>
              <a:t>якого</a:t>
            </a:r>
            <a:r>
              <a:rPr lang="ru-RU" dirty="0">
                <a:effectLst/>
              </a:rPr>
              <a:t> </a:t>
            </a:r>
            <a:r>
              <a:rPr lang="ru-RU" dirty="0" err="1">
                <a:effectLst/>
              </a:rPr>
              <a:t>зазначені</a:t>
            </a:r>
            <a:r>
              <a:rPr lang="ru-RU" dirty="0">
                <a:effectLst/>
              </a:rPr>
              <a:t> у </a:t>
            </a:r>
            <a:r>
              <a:rPr lang="ru-RU" dirty="0" err="1">
                <a:effectLst/>
              </a:rPr>
              <a:t>Сертифікаті</a:t>
            </a:r>
            <a:r>
              <a:rPr lang="uk-UA" dirty="0" smtClean="0"/>
              <a:t>;</a:t>
            </a:r>
          </a:p>
          <a:p>
            <a:pPr>
              <a:buFont typeface="Wingdings" panose="05000000000000000000" pitchFamily="2" charset="2"/>
              <a:buChar char="Ø"/>
            </a:pPr>
            <a:r>
              <a:rPr lang="uk-UA" dirty="0" smtClean="0"/>
              <a:t>Сертифікат учасника ЗНО (</a:t>
            </a:r>
            <a:r>
              <a:rPr lang="uk-UA" u="sng" dirty="0" smtClean="0"/>
              <a:t>тільки на ОСНОВНУ сесію ЗНО</a:t>
            </a:r>
            <a:r>
              <a:rPr lang="uk-UA" dirty="0" smtClean="0"/>
              <a:t>);</a:t>
            </a:r>
          </a:p>
          <a:p>
            <a:pPr>
              <a:buFont typeface="Wingdings" panose="05000000000000000000" pitchFamily="2" charset="2"/>
              <a:buChar char="Ø"/>
            </a:pPr>
            <a:r>
              <a:rPr lang="uk-UA" dirty="0" smtClean="0"/>
              <a:t>2 ручки з пастою насиченого чорного кольору;</a:t>
            </a:r>
          </a:p>
          <a:p>
            <a:pPr>
              <a:buFont typeface="Wingdings" panose="05000000000000000000" pitchFamily="2" charset="2"/>
              <a:buChar char="Ø"/>
            </a:pPr>
            <a:r>
              <a:rPr lang="uk-UA" dirty="0" smtClean="0"/>
              <a:t>Воду 0,5 л негазовану (з пляшки слід зняти етикетку);</a:t>
            </a:r>
          </a:p>
          <a:p>
            <a:pPr>
              <a:buFont typeface="Wingdings" panose="05000000000000000000" pitchFamily="2" charset="2"/>
              <a:buChar char="Ø"/>
            </a:pPr>
            <a:r>
              <a:rPr lang="uk-UA" dirty="0" smtClean="0"/>
              <a:t>Маску захисну;</a:t>
            </a:r>
          </a:p>
          <a:p>
            <a:pPr marL="18288" indent="0">
              <a:buNone/>
            </a:pPr>
            <a:r>
              <a:rPr lang="ru-RU" dirty="0" smtClean="0">
                <a:effectLst/>
              </a:rPr>
              <a:t> </a:t>
            </a:r>
            <a:r>
              <a:rPr lang="ru-RU" dirty="0" err="1" smtClean="0">
                <a:effectLst/>
              </a:rPr>
              <a:t>Нагадуємо</a:t>
            </a:r>
            <a:r>
              <a:rPr lang="ru-RU" dirty="0">
                <a:effectLst/>
              </a:rPr>
              <a:t>: перед початком </a:t>
            </a:r>
            <a:r>
              <a:rPr lang="ru-RU" dirty="0" err="1">
                <a:effectLst/>
              </a:rPr>
              <a:t>тестування</a:t>
            </a:r>
            <a:r>
              <a:rPr lang="ru-RU" dirty="0">
                <a:effectLst/>
              </a:rPr>
              <a:t> </a:t>
            </a:r>
            <a:r>
              <a:rPr lang="ru-RU" dirty="0" smtClean="0">
                <a:effectLst/>
              </a:rPr>
              <a:t>в </a:t>
            </a:r>
            <a:r>
              <a:rPr lang="ru-RU" dirty="0">
                <a:effectLst/>
              </a:rPr>
              <a:t>учасників та </a:t>
            </a:r>
            <a:r>
              <a:rPr lang="ru-RU" dirty="0" err="1">
                <a:effectLst/>
              </a:rPr>
              <a:t>залучених</a:t>
            </a:r>
            <a:r>
              <a:rPr lang="ru-RU" dirty="0">
                <a:effectLst/>
              </a:rPr>
              <a:t> </a:t>
            </a:r>
            <a:r>
              <a:rPr lang="ru-RU" dirty="0" err="1">
                <a:effectLst/>
              </a:rPr>
              <a:t>осіб</a:t>
            </a:r>
            <a:r>
              <a:rPr lang="ru-RU" dirty="0">
                <a:effectLst/>
              </a:rPr>
              <a:t> </a:t>
            </a:r>
            <a:r>
              <a:rPr lang="ru-RU" dirty="0" err="1">
                <a:effectLst/>
              </a:rPr>
              <a:t>вимірюватимуть</a:t>
            </a:r>
            <a:r>
              <a:rPr lang="ru-RU" dirty="0">
                <a:effectLst/>
              </a:rPr>
              <a:t> температуру та </a:t>
            </a:r>
            <a:r>
              <a:rPr lang="ru-RU" dirty="0" err="1">
                <a:effectLst/>
              </a:rPr>
              <a:t>оцінюватимуть</a:t>
            </a:r>
            <a:r>
              <a:rPr lang="ru-RU" dirty="0">
                <a:effectLst/>
              </a:rPr>
              <a:t> </a:t>
            </a:r>
            <a:r>
              <a:rPr lang="ru-RU" dirty="0" err="1">
                <a:effectLst/>
              </a:rPr>
              <a:t>наявність</a:t>
            </a:r>
            <a:r>
              <a:rPr lang="ru-RU" dirty="0">
                <a:effectLst/>
              </a:rPr>
              <a:t> </a:t>
            </a:r>
            <a:r>
              <a:rPr lang="ru-RU" dirty="0" err="1">
                <a:effectLst/>
              </a:rPr>
              <a:t>респіраторних</a:t>
            </a:r>
            <a:r>
              <a:rPr lang="ru-RU" dirty="0">
                <a:effectLst/>
              </a:rPr>
              <a:t> </a:t>
            </a:r>
            <a:r>
              <a:rPr lang="ru-RU" dirty="0" smtClean="0">
                <a:effectLst/>
              </a:rPr>
              <a:t> хвороб</a:t>
            </a:r>
            <a:r>
              <a:rPr lang="ru-RU" dirty="0">
                <a:effectLst/>
              </a:rPr>
              <a:t>. </a:t>
            </a:r>
            <a:endParaRPr lang="ru-RU" dirty="0" smtClean="0">
              <a:effectLst/>
            </a:endParaRPr>
          </a:p>
          <a:p>
            <a:pPr marL="18288" indent="0">
              <a:buNone/>
            </a:pPr>
            <a:r>
              <a:rPr lang="ru-RU" dirty="0" smtClean="0">
                <a:effectLst/>
              </a:rPr>
              <a:t>До ЗНО </a:t>
            </a:r>
            <a:r>
              <a:rPr lang="ru-RU" dirty="0" err="1" smtClean="0">
                <a:effectLst/>
              </a:rPr>
              <a:t>допускатимуть</a:t>
            </a:r>
            <a:r>
              <a:rPr lang="ru-RU" dirty="0" smtClean="0">
                <a:effectLst/>
              </a:rPr>
              <a:t> </a:t>
            </a:r>
            <a:r>
              <a:rPr lang="ru-RU" dirty="0" err="1">
                <a:effectLst/>
              </a:rPr>
              <a:t>осіб</a:t>
            </a:r>
            <a:r>
              <a:rPr lang="ru-RU" dirty="0">
                <a:effectLst/>
              </a:rPr>
              <a:t> з температурою </a:t>
            </a:r>
            <a:r>
              <a:rPr lang="ru-RU" dirty="0" err="1">
                <a:effectLst/>
              </a:rPr>
              <a:t>нижче</a:t>
            </a:r>
            <a:r>
              <a:rPr lang="ru-RU" dirty="0">
                <a:effectLst/>
              </a:rPr>
              <a:t> </a:t>
            </a:r>
            <a:r>
              <a:rPr lang="ru-RU" dirty="0" smtClean="0">
                <a:effectLst/>
              </a:rPr>
              <a:t>37,2 °, без </a:t>
            </a:r>
            <a:r>
              <a:rPr lang="ru-RU" dirty="0" err="1">
                <a:effectLst/>
              </a:rPr>
              <a:t>ознак</a:t>
            </a:r>
            <a:r>
              <a:rPr lang="ru-RU" dirty="0">
                <a:effectLst/>
              </a:rPr>
              <a:t> </a:t>
            </a:r>
            <a:r>
              <a:rPr lang="ru-RU" dirty="0" err="1">
                <a:effectLst/>
              </a:rPr>
              <a:t>респіраторних</a:t>
            </a:r>
            <a:r>
              <a:rPr lang="ru-RU" dirty="0">
                <a:effectLst/>
              </a:rPr>
              <a:t> </a:t>
            </a:r>
            <a:r>
              <a:rPr lang="ru-RU" dirty="0" smtClean="0">
                <a:effectLst/>
              </a:rPr>
              <a:t> хвороб </a:t>
            </a:r>
            <a:r>
              <a:rPr lang="ru-RU" dirty="0">
                <a:effectLst/>
              </a:rPr>
              <a:t>та в </a:t>
            </a:r>
            <a:r>
              <a:rPr lang="ru-RU" dirty="0" err="1">
                <a:effectLst/>
              </a:rPr>
              <a:t>захисних</a:t>
            </a:r>
            <a:r>
              <a:rPr lang="ru-RU" dirty="0">
                <a:effectLst/>
              </a:rPr>
              <a:t> </a:t>
            </a:r>
            <a:r>
              <a:rPr lang="uk-UA" dirty="0" smtClean="0">
                <a:effectLst/>
              </a:rPr>
              <a:t>масках</a:t>
            </a:r>
            <a:r>
              <a:rPr lang="ru-RU" dirty="0" smtClean="0">
                <a:effectLst/>
              </a:rPr>
              <a:t>.</a:t>
            </a:r>
            <a:endParaRPr lang="uk-UA" dirty="0" smtClean="0"/>
          </a:p>
          <a:p>
            <a:pPr marL="18288" indent="0">
              <a:buNone/>
            </a:pPr>
            <a:endParaRPr lang="uk-UA" dirty="0" smtClean="0"/>
          </a:p>
          <a:p>
            <a:pPr>
              <a:buFont typeface="Wingdings" panose="05000000000000000000" pitchFamily="2" charset="2"/>
              <a:buChar char="Ø"/>
            </a:pPr>
            <a:endParaRPr lang="uk-UA" dirty="0"/>
          </a:p>
          <a:p>
            <a:pPr marL="18288" indent="0">
              <a:buNone/>
            </a:pPr>
            <a:endParaRPr lang="ru-RU" dirty="0"/>
          </a:p>
        </p:txBody>
      </p:sp>
    </p:spTree>
    <p:extLst>
      <p:ext uri="{BB962C8B-B14F-4D97-AF65-F5344CB8AC3E}">
        <p14:creationId xmlns:p14="http://schemas.microsoft.com/office/powerpoint/2010/main" val="2659613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88641"/>
            <a:ext cx="8568952" cy="6408712"/>
          </a:xfrm>
        </p:spPr>
        <p:txBody>
          <a:bodyPr>
            <a:normAutofit fontScale="85000" lnSpcReduction="20000"/>
          </a:bodyPr>
          <a:lstStyle/>
          <a:p>
            <a:pPr marL="18288" indent="0">
              <a:buNone/>
            </a:pPr>
            <a:r>
              <a:rPr lang="uk-UA" sz="2800" b="1" u="sng" dirty="0" smtClean="0">
                <a:solidFill>
                  <a:srgbClr val="FFFF00"/>
                </a:solidFill>
                <a:effectLst/>
              </a:rPr>
              <a:t>ДО УВАГИ!</a:t>
            </a:r>
          </a:p>
          <a:p>
            <a:pPr marL="18288" indent="0">
              <a:buNone/>
            </a:pPr>
            <a:endParaRPr lang="ru-RU" sz="2400" b="1" u="sng" dirty="0">
              <a:solidFill>
                <a:srgbClr val="FFFF00"/>
              </a:solidFill>
              <a:effectLst/>
            </a:endParaRPr>
          </a:p>
          <a:p>
            <a:pPr>
              <a:buFont typeface="Wingdings" panose="05000000000000000000" pitchFamily="2" charset="2"/>
              <a:buChar char="Ø"/>
            </a:pPr>
            <a:r>
              <a:rPr lang="ru-RU" sz="2400" dirty="0">
                <a:effectLst/>
              </a:rPr>
              <a:t>Для </a:t>
            </a:r>
            <a:r>
              <a:rPr lang="ru-RU" sz="2400" dirty="0" err="1">
                <a:effectLst/>
              </a:rPr>
              <a:t>учасників</a:t>
            </a:r>
            <a:r>
              <a:rPr lang="ru-RU" sz="2400" dirty="0">
                <a:effectLst/>
              </a:rPr>
              <a:t> ЗНО </a:t>
            </a:r>
            <a:r>
              <a:rPr lang="uk-UA" sz="2400" dirty="0">
                <a:effectLst/>
              </a:rPr>
              <a:t>розроблено </a:t>
            </a:r>
            <a:r>
              <a:rPr lang="ru-RU" sz="2400" i="1" dirty="0" err="1">
                <a:solidFill>
                  <a:srgbClr val="FFFF00"/>
                </a:solidFill>
                <a:effectLst/>
              </a:rPr>
              <a:t>мобільний</a:t>
            </a:r>
            <a:r>
              <a:rPr lang="ru-RU" sz="2400" dirty="0">
                <a:effectLst/>
              </a:rPr>
              <a:t> </a:t>
            </a:r>
            <a:r>
              <a:rPr lang="ru-RU" sz="2400" b="1" i="1" dirty="0">
                <a:effectLst/>
              </a:rPr>
              <a:t> </a:t>
            </a:r>
            <a:r>
              <a:rPr lang="ru-RU" sz="2400" b="1" i="1" dirty="0" err="1">
                <a:solidFill>
                  <a:srgbClr val="FFFF00"/>
                </a:solidFill>
                <a:effectLst/>
              </a:rPr>
              <a:t>додаток</a:t>
            </a:r>
            <a:r>
              <a:rPr lang="ru-RU" sz="2400" b="1" i="1" dirty="0">
                <a:solidFill>
                  <a:srgbClr val="FFFF00"/>
                </a:solidFill>
                <a:effectLst/>
              </a:rPr>
              <a:t> «</a:t>
            </a:r>
            <a:r>
              <a:rPr lang="uk-UA" sz="2400" b="1" i="1" dirty="0">
                <a:solidFill>
                  <a:srgbClr val="FFFF00"/>
                </a:solidFill>
                <a:effectLst/>
              </a:rPr>
              <a:t>Моє</a:t>
            </a:r>
            <a:r>
              <a:rPr lang="ru-RU" sz="2400" b="1" i="1" dirty="0">
                <a:solidFill>
                  <a:srgbClr val="FFFF00"/>
                </a:solidFill>
                <a:effectLst/>
              </a:rPr>
              <a:t> ЗНО»,</a:t>
            </a:r>
            <a:r>
              <a:rPr lang="ru-RU" sz="2400" dirty="0">
                <a:solidFill>
                  <a:srgbClr val="FFFF00"/>
                </a:solidFill>
                <a:effectLst/>
              </a:rPr>
              <a:t>  </a:t>
            </a:r>
            <a:r>
              <a:rPr lang="ru-RU" sz="2400" dirty="0" err="1">
                <a:effectLst/>
              </a:rPr>
              <a:t>що</a:t>
            </a:r>
            <a:r>
              <a:rPr lang="ru-RU" sz="2400" dirty="0">
                <a:effectLst/>
              </a:rPr>
              <a:t> </a:t>
            </a:r>
            <a:r>
              <a:rPr lang="ru-RU" sz="2400" dirty="0" err="1">
                <a:effectLst/>
              </a:rPr>
              <a:t>дає</a:t>
            </a:r>
            <a:r>
              <a:rPr lang="ru-RU" sz="2400" dirty="0">
                <a:effectLst/>
              </a:rPr>
              <a:t> </a:t>
            </a:r>
            <a:r>
              <a:rPr lang="ru-RU" sz="2400" dirty="0" err="1">
                <a:effectLst/>
              </a:rPr>
              <a:t>змогу</a:t>
            </a:r>
            <a:r>
              <a:rPr lang="ru-RU" sz="2400" dirty="0">
                <a:effectLst/>
              </a:rPr>
              <a:t> </a:t>
            </a:r>
            <a:r>
              <a:rPr lang="uk-UA" sz="2400" dirty="0">
                <a:effectLst/>
              </a:rPr>
              <a:t>отримати розклад обраних тестувань, адреси пунктів для проходження зовнішнього оцінювання, а також результати тестування на власний мобільний пристрій. </a:t>
            </a:r>
          </a:p>
          <a:p>
            <a:pPr marL="18288" indent="0">
              <a:buNone/>
            </a:pPr>
            <a:endParaRPr lang="ru-RU" sz="2400" dirty="0">
              <a:effectLst/>
            </a:endParaRPr>
          </a:p>
          <a:p>
            <a:pPr marL="18288" indent="0">
              <a:buNone/>
            </a:pPr>
            <a:r>
              <a:rPr lang="uk-UA" sz="2400" dirty="0">
                <a:solidFill>
                  <a:srgbClr val="FFFF00"/>
                </a:solidFill>
                <a:effectLst/>
              </a:rPr>
              <a:t>Серед основних функцій додатку:</a:t>
            </a:r>
          </a:p>
          <a:p>
            <a:pPr>
              <a:buFont typeface="Wingdings" panose="05000000000000000000" pitchFamily="2" charset="2"/>
              <a:buChar char="Ø"/>
            </a:pPr>
            <a:r>
              <a:rPr lang="uk-UA" sz="2400" dirty="0">
                <a:effectLst/>
              </a:rPr>
              <a:t>інформування про місце та час проведення тестувань ЗНО з обраних предметів,</a:t>
            </a:r>
          </a:p>
          <a:p>
            <a:pPr>
              <a:buFont typeface="Wingdings" panose="05000000000000000000" pitchFamily="2" charset="2"/>
              <a:buChar char="Ø"/>
            </a:pPr>
            <a:r>
              <a:rPr lang="uk-UA" sz="2400" dirty="0">
                <a:effectLst/>
              </a:rPr>
              <a:t>запис тестувань ЗНО до системного календаря мобільного пристрою,</a:t>
            </a:r>
          </a:p>
          <a:p>
            <a:pPr>
              <a:buFont typeface="Wingdings" panose="05000000000000000000" pitchFamily="2" charset="2"/>
              <a:buChar char="Ø"/>
            </a:pPr>
            <a:r>
              <a:rPr lang="uk-UA" sz="2400" dirty="0">
                <a:effectLst/>
              </a:rPr>
              <a:t>завчасні нагадування про наближення тестування,</a:t>
            </a:r>
          </a:p>
          <a:p>
            <a:pPr>
              <a:buFont typeface="Wingdings" panose="05000000000000000000" pitchFamily="2" charset="2"/>
              <a:buChar char="Ø"/>
            </a:pPr>
            <a:r>
              <a:rPr lang="uk-UA" sz="2400" dirty="0">
                <a:effectLst/>
              </a:rPr>
              <a:t>повідомлення про новини та зміни в проведенні ЗНО,</a:t>
            </a:r>
          </a:p>
          <a:p>
            <a:pPr>
              <a:buFont typeface="Wingdings" panose="05000000000000000000" pitchFamily="2" charset="2"/>
              <a:buChar char="Ø"/>
            </a:pPr>
            <a:r>
              <a:rPr lang="uk-UA" sz="2400" dirty="0">
                <a:effectLst/>
              </a:rPr>
              <a:t>повідомлення про наявність і відображення результатів тестування ЗНО,</a:t>
            </a:r>
          </a:p>
          <a:p>
            <a:pPr>
              <a:buFont typeface="Wingdings" panose="05000000000000000000" pitchFamily="2" charset="2"/>
              <a:buChar char="Ø"/>
            </a:pPr>
            <a:r>
              <a:rPr lang="uk-UA" sz="2400" dirty="0">
                <a:effectLst/>
              </a:rPr>
              <a:t>можливість переглядати у додатку результати ЗНО за минулий рік.</a:t>
            </a:r>
          </a:p>
          <a:p>
            <a:pPr marL="18288" indent="0">
              <a:buNone/>
            </a:pPr>
            <a:endParaRPr lang="ru-RU" sz="2400" dirty="0">
              <a:effectLst/>
            </a:endParaRPr>
          </a:p>
          <a:p>
            <a:pPr marL="18288" indent="0">
              <a:buNone/>
            </a:pPr>
            <a:r>
              <a:rPr lang="uk-UA" sz="2400" dirty="0">
                <a:solidFill>
                  <a:srgbClr val="FFFF00"/>
                </a:solidFill>
                <a:effectLst/>
              </a:rPr>
              <a:t>Доступ до функцій мобільного додатка можливий після введення номеру та </a:t>
            </a:r>
            <a:r>
              <a:rPr lang="ru-RU" sz="2400" dirty="0" smtClean="0">
                <a:solidFill>
                  <a:srgbClr val="FFFF00"/>
                </a:solidFill>
                <a:effectLst/>
              </a:rPr>
              <a:t>Р</a:t>
            </a:r>
            <a:r>
              <a:rPr lang="en-US" sz="2400" dirty="0" smtClean="0">
                <a:solidFill>
                  <a:srgbClr val="FFFF00"/>
                </a:solidFill>
                <a:effectLst/>
              </a:rPr>
              <a:t>IN</a:t>
            </a:r>
            <a:r>
              <a:rPr lang="uk-UA" sz="2400" dirty="0" smtClean="0">
                <a:solidFill>
                  <a:srgbClr val="FFFF00"/>
                </a:solidFill>
                <a:effectLst/>
              </a:rPr>
              <a:t>-коду </a:t>
            </a:r>
            <a:r>
              <a:rPr lang="uk-UA" sz="2400" dirty="0">
                <a:solidFill>
                  <a:srgbClr val="FFFF00"/>
                </a:solidFill>
                <a:effectLst/>
              </a:rPr>
              <a:t>сертифікату  учасника ЗНО. </a:t>
            </a:r>
            <a:r>
              <a:rPr lang="ru-RU" dirty="0">
                <a:solidFill>
                  <a:srgbClr val="FFFF00"/>
                </a:solidFill>
              </a:rPr>
              <a:t/>
            </a:r>
            <a:br>
              <a:rPr lang="ru-RU" dirty="0">
                <a:solidFill>
                  <a:srgbClr val="FFFF00"/>
                </a:solidFill>
              </a:rPr>
            </a:br>
            <a:endParaRPr lang="uk-UA" dirty="0">
              <a:solidFill>
                <a:srgbClr val="FFFF00"/>
              </a:solidFill>
            </a:endParaRPr>
          </a:p>
          <a:p>
            <a:endParaRPr lang="ru-RU" dirty="0"/>
          </a:p>
        </p:txBody>
      </p:sp>
    </p:spTree>
    <p:extLst>
      <p:ext uri="{BB962C8B-B14F-4D97-AF65-F5344CB8AC3E}">
        <p14:creationId xmlns:p14="http://schemas.microsoft.com/office/powerpoint/2010/main" val="2979321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332656"/>
            <a:ext cx="8640960" cy="6192688"/>
          </a:xfrm>
        </p:spPr>
        <p:txBody>
          <a:bodyPr>
            <a:normAutofit/>
          </a:bodyPr>
          <a:lstStyle/>
          <a:p>
            <a:pPr marL="18288" indent="0">
              <a:buNone/>
            </a:pPr>
            <a:r>
              <a:rPr lang="uk-UA" sz="3400" b="1" dirty="0" smtClean="0"/>
              <a:t>ПАМ’ЯТАЙ!</a:t>
            </a:r>
          </a:p>
          <a:p>
            <a:pPr marL="18288" indent="0">
              <a:buNone/>
            </a:pPr>
            <a:r>
              <a:rPr lang="uk-UA" sz="2500" b="1" u="sng" dirty="0" smtClean="0">
                <a:solidFill>
                  <a:srgbClr val="FFFF00"/>
                </a:solidFill>
              </a:rPr>
              <a:t>У дні проведення ЗНО:</a:t>
            </a:r>
          </a:p>
          <a:p>
            <a:pPr marL="18288" indent="0">
              <a:buNone/>
            </a:pPr>
            <a:endParaRPr lang="uk-UA" sz="2500" b="1" u="sng" dirty="0" smtClean="0">
              <a:solidFill>
                <a:srgbClr val="FFFF00"/>
              </a:solidFill>
            </a:endParaRPr>
          </a:p>
          <a:p>
            <a:pPr>
              <a:buFont typeface="Wingdings" panose="05000000000000000000" pitchFamily="2" charset="2"/>
              <a:buChar char="Ø"/>
            </a:pPr>
            <a:r>
              <a:rPr lang="uk-UA" sz="2600" dirty="0" smtClean="0">
                <a:effectLst/>
              </a:rPr>
              <a:t>Дотримуйтесь прав та обов’язків  учасника ЗНО, які визначено  «Порядком проведення зовнішнього незалежного оцінювання результатів навчання, здобутих на основі повної загальної середньої освіти»</a:t>
            </a:r>
          </a:p>
          <a:p>
            <a:pPr>
              <a:buFont typeface="Wingdings" panose="05000000000000000000" pitchFamily="2" charset="2"/>
              <a:buChar char="Ø"/>
            </a:pPr>
            <a:r>
              <a:rPr lang="ru-RU" sz="2600" dirty="0">
                <a:effectLst/>
              </a:rPr>
              <a:t>Допуск </a:t>
            </a:r>
            <a:r>
              <a:rPr lang="uk-UA" sz="2600" dirty="0" smtClean="0">
                <a:effectLst/>
              </a:rPr>
              <a:t>учасників ЗНО до пунктів тестування </a:t>
            </a:r>
            <a:r>
              <a:rPr lang="uk-UA" sz="2600" dirty="0" smtClean="0">
                <a:solidFill>
                  <a:srgbClr val="FFFF00"/>
                </a:solidFill>
                <a:effectLst/>
              </a:rPr>
              <a:t>розпочинається </a:t>
            </a:r>
            <a:r>
              <a:rPr lang="uk-UA" sz="2600" b="1" dirty="0" smtClean="0">
                <a:solidFill>
                  <a:srgbClr val="FFFF00"/>
                </a:solidFill>
                <a:effectLst/>
              </a:rPr>
              <a:t>о 09</a:t>
            </a:r>
            <a:r>
              <a:rPr lang="uk-UA" sz="2600" b="1" baseline="30000" dirty="0" smtClean="0">
                <a:solidFill>
                  <a:srgbClr val="FFFF00"/>
                </a:solidFill>
                <a:effectLst/>
              </a:rPr>
              <a:t>45</a:t>
            </a:r>
            <a:r>
              <a:rPr lang="uk-UA" sz="2600" dirty="0" smtClean="0">
                <a:solidFill>
                  <a:srgbClr val="FFFF00"/>
                </a:solidFill>
                <a:effectLst/>
              </a:rPr>
              <a:t> та припиняється</a:t>
            </a:r>
            <a:r>
              <a:rPr lang="uk-UA" sz="2600" dirty="0" smtClean="0">
                <a:effectLst/>
              </a:rPr>
              <a:t/>
            </a:r>
            <a:br>
              <a:rPr lang="uk-UA" sz="2600" dirty="0" smtClean="0">
                <a:effectLst/>
              </a:rPr>
            </a:br>
            <a:r>
              <a:rPr lang="uk-UA" sz="2600" b="1" dirty="0" smtClean="0">
                <a:solidFill>
                  <a:srgbClr val="FFFF00"/>
                </a:solidFill>
                <a:effectLst/>
              </a:rPr>
              <a:t>о 10</a:t>
            </a:r>
            <a:r>
              <a:rPr lang="uk-UA" sz="2600" b="1" baseline="30000" dirty="0" smtClean="0">
                <a:solidFill>
                  <a:srgbClr val="FFFF00"/>
                </a:solidFill>
                <a:effectLst/>
              </a:rPr>
              <a:t>50</a:t>
            </a:r>
            <a:r>
              <a:rPr lang="uk-UA" sz="2600" dirty="0" smtClean="0">
                <a:solidFill>
                  <a:srgbClr val="FFFF00"/>
                </a:solidFill>
                <a:effectLst/>
              </a:rPr>
              <a:t>. </a:t>
            </a:r>
            <a:r>
              <a:rPr lang="uk-UA" sz="2600" dirty="0" smtClean="0">
                <a:effectLst/>
              </a:rPr>
              <a:t>Особи, які запізнилися, до пункту тестування </a:t>
            </a:r>
            <a:r>
              <a:rPr lang="uk-UA" sz="2600" b="1" u="sng" dirty="0" smtClean="0">
                <a:solidFill>
                  <a:srgbClr val="FFFF00"/>
                </a:solidFill>
                <a:effectLst/>
              </a:rPr>
              <a:t>не допускаються</a:t>
            </a:r>
            <a:r>
              <a:rPr lang="uk-UA" sz="2600" dirty="0" smtClean="0">
                <a:solidFill>
                  <a:srgbClr val="FFFF00"/>
                </a:solidFill>
                <a:effectLst/>
              </a:rPr>
              <a:t>.</a:t>
            </a:r>
          </a:p>
          <a:p>
            <a:pPr>
              <a:buFont typeface="Wingdings" panose="05000000000000000000" pitchFamily="2" charset="2"/>
              <a:buChar char="Ø"/>
            </a:pPr>
            <a:r>
              <a:rPr lang="uk-UA" sz="2800" dirty="0" smtClean="0">
                <a:solidFill>
                  <a:srgbClr val="FFFF00"/>
                </a:solidFill>
                <a:effectLst/>
              </a:rPr>
              <a:t>Тестування </a:t>
            </a:r>
            <a:r>
              <a:rPr lang="ru-RU" sz="2800" dirty="0" smtClean="0">
                <a:solidFill>
                  <a:srgbClr val="FFFF00"/>
                </a:solidFill>
                <a:effectLst/>
              </a:rPr>
              <a:t>розпочинається</a:t>
            </a:r>
            <a:r>
              <a:rPr lang="ru-RU" sz="2800" dirty="0">
                <a:solidFill>
                  <a:srgbClr val="FFFF00"/>
                </a:solidFill>
                <a:effectLst/>
              </a:rPr>
              <a:t> </a:t>
            </a:r>
            <a:r>
              <a:rPr lang="ru-RU" sz="2800" b="1" dirty="0">
                <a:solidFill>
                  <a:srgbClr val="FFFF00"/>
                </a:solidFill>
                <a:effectLst/>
              </a:rPr>
              <a:t>об 11</a:t>
            </a:r>
            <a:r>
              <a:rPr lang="ru-RU" sz="2800" b="1" baseline="30000" dirty="0">
                <a:solidFill>
                  <a:srgbClr val="FFFF00"/>
                </a:solidFill>
                <a:effectLst/>
              </a:rPr>
              <a:t>00</a:t>
            </a:r>
            <a:r>
              <a:rPr lang="ru-RU" sz="2800" dirty="0">
                <a:solidFill>
                  <a:srgbClr val="FFFF00"/>
                </a:solidFill>
                <a:effectLst/>
              </a:rPr>
              <a:t>.</a:t>
            </a:r>
          </a:p>
          <a:p>
            <a:pPr>
              <a:buFont typeface="Wingdings" panose="05000000000000000000" pitchFamily="2" charset="2"/>
              <a:buChar char="Ø"/>
            </a:pPr>
            <a:endParaRPr lang="uk-UA" sz="2600" dirty="0">
              <a:effectLst/>
            </a:endParaRPr>
          </a:p>
          <a:p>
            <a:pPr>
              <a:buFont typeface="Wingdings" panose="05000000000000000000" pitchFamily="2" charset="2"/>
              <a:buChar char="Ø"/>
            </a:pPr>
            <a:endParaRPr lang="uk-UA" dirty="0" smtClean="0"/>
          </a:p>
        </p:txBody>
      </p:sp>
    </p:spTree>
    <p:extLst>
      <p:ext uri="{BB962C8B-B14F-4D97-AF65-F5344CB8AC3E}">
        <p14:creationId xmlns:p14="http://schemas.microsoft.com/office/powerpoint/2010/main" val="2379426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16632"/>
            <a:ext cx="8784976" cy="6741368"/>
          </a:xfrm>
        </p:spPr>
        <p:txBody>
          <a:bodyPr>
            <a:normAutofit fontScale="55000" lnSpcReduction="20000"/>
          </a:bodyPr>
          <a:lstStyle/>
          <a:p>
            <a:pPr marL="18288" indent="0">
              <a:buNone/>
            </a:pPr>
            <a:r>
              <a:rPr lang="uk-UA" sz="3800" b="1" dirty="0" smtClean="0">
                <a:solidFill>
                  <a:srgbClr val="FFFF00"/>
                </a:solidFill>
                <a:effectLst/>
              </a:rPr>
              <a:t>Учасник зовнішнього незалежного оцінювання </a:t>
            </a:r>
            <a:r>
              <a:rPr lang="uk-UA" sz="3800" b="1" u="sng" dirty="0" smtClean="0">
                <a:solidFill>
                  <a:srgbClr val="FF0000"/>
                </a:solidFill>
                <a:effectLst/>
              </a:rPr>
              <a:t>має право</a:t>
            </a:r>
            <a:r>
              <a:rPr lang="uk-UA" sz="3800" b="1" dirty="0" smtClean="0">
                <a:solidFill>
                  <a:srgbClr val="FF0000"/>
                </a:solidFill>
                <a:effectLst/>
              </a:rPr>
              <a:t> </a:t>
            </a:r>
            <a:r>
              <a:rPr lang="uk-UA" sz="3800" b="1" dirty="0" smtClean="0">
                <a:solidFill>
                  <a:srgbClr val="FFFF00"/>
                </a:solidFill>
                <a:effectLst/>
              </a:rPr>
              <a:t>на:</a:t>
            </a:r>
          </a:p>
          <a:p>
            <a:pPr marL="18288" indent="0">
              <a:buNone/>
            </a:pPr>
            <a:endParaRPr lang="uk-UA" sz="3800" dirty="0" smtClean="0">
              <a:solidFill>
                <a:srgbClr val="FFFF00"/>
              </a:solidFill>
              <a:effectLst/>
            </a:endParaRPr>
          </a:p>
          <a:p>
            <a:pPr marL="18288" indent="0">
              <a:buNone/>
            </a:pPr>
            <a:r>
              <a:rPr lang="uk-UA" sz="3500" dirty="0" smtClean="0">
                <a:effectLst/>
              </a:rPr>
              <a:t>1) Доступ до інформації про:</a:t>
            </a:r>
          </a:p>
          <a:p>
            <a:pPr>
              <a:buFont typeface="Wingdings" panose="05000000000000000000" pitchFamily="2" charset="2"/>
              <a:buChar char="Ø"/>
            </a:pPr>
            <a:r>
              <a:rPr lang="uk-UA" sz="3500" dirty="0" smtClean="0">
                <a:effectLst/>
              </a:rPr>
              <a:t>програми зовнішнього оцінювання;</a:t>
            </a:r>
          </a:p>
          <a:p>
            <a:pPr>
              <a:buFont typeface="Wingdings" panose="05000000000000000000" pitchFamily="2" charset="2"/>
              <a:buChar char="Ø"/>
            </a:pPr>
            <a:r>
              <a:rPr lang="uk-UA" sz="3500" dirty="0" smtClean="0">
                <a:effectLst/>
              </a:rPr>
              <a:t>форми завдань сертифікаційних робіт;</a:t>
            </a:r>
          </a:p>
          <a:p>
            <a:pPr>
              <a:buFont typeface="Wingdings" panose="05000000000000000000" pitchFamily="2" charset="2"/>
              <a:buChar char="Ø"/>
            </a:pPr>
            <a:r>
              <a:rPr lang="uk-UA" sz="3500" dirty="0" smtClean="0">
                <a:effectLst/>
              </a:rPr>
              <a:t>строки та порядок проведення зовнішнього оцінювання;</a:t>
            </a:r>
          </a:p>
          <a:p>
            <a:pPr>
              <a:buFont typeface="Wingdings" panose="05000000000000000000" pitchFamily="2" charset="2"/>
              <a:buChar char="Ø"/>
            </a:pPr>
            <a:r>
              <a:rPr lang="uk-UA" sz="3500" dirty="0" smtClean="0">
                <a:effectLst/>
              </a:rPr>
              <a:t>час і місце проведення зовнішнього оцінювання;</a:t>
            </a:r>
          </a:p>
          <a:p>
            <a:pPr>
              <a:buFont typeface="Wingdings" panose="05000000000000000000" pitchFamily="2" charset="2"/>
              <a:buChar char="Ø"/>
            </a:pPr>
            <a:r>
              <a:rPr lang="uk-UA" sz="3500" dirty="0" smtClean="0">
                <a:effectLst/>
              </a:rPr>
              <a:t>використання в пунктах зовнішнього оцінювання технічних пристроїв, необхідних для здійснення контролю за проведенням ЗНО;</a:t>
            </a:r>
          </a:p>
          <a:p>
            <a:pPr>
              <a:buFont typeface="Wingdings" panose="05000000000000000000" pitchFamily="2" charset="2"/>
              <a:buChar char="Ø"/>
            </a:pPr>
            <a:r>
              <a:rPr lang="uk-UA" sz="3500" dirty="0" smtClean="0">
                <a:effectLst/>
              </a:rPr>
              <a:t>порядок визначення, спосіб та час офіційного оголошення результатів зовнішнього оцінювання;</a:t>
            </a:r>
          </a:p>
          <a:p>
            <a:pPr marL="18288" indent="0">
              <a:buNone/>
            </a:pPr>
            <a:r>
              <a:rPr lang="uk-UA" sz="3500" dirty="0" smtClean="0">
                <a:effectLst/>
              </a:rPr>
              <a:t>2) Виконання сертифікаційних робіт, розроблених згідно з програмами зовнішнього оцінювання, затвердженими наказами МОН України;</a:t>
            </a:r>
          </a:p>
          <a:p>
            <a:pPr marL="18288" indent="0">
              <a:buNone/>
            </a:pPr>
            <a:r>
              <a:rPr lang="uk-UA" sz="3500" dirty="0" smtClean="0">
                <a:effectLst/>
              </a:rPr>
              <a:t>3)  Проходження  ЗНО з установленої МОН України кількості навчальних предметів;</a:t>
            </a:r>
          </a:p>
          <a:p>
            <a:pPr marL="18288" indent="0">
              <a:buNone/>
            </a:pPr>
            <a:r>
              <a:rPr lang="uk-UA" sz="3500" dirty="0" smtClean="0">
                <a:effectLst/>
              </a:rPr>
              <a:t>4)  Ввічливе та неупереджене ставлення до себе з боку осіб, відповідальних за організацію та проведення зовнішнього оцінювання;</a:t>
            </a:r>
          </a:p>
          <a:p>
            <a:pPr marL="18288" indent="0">
              <a:buNone/>
            </a:pPr>
            <a:r>
              <a:rPr lang="uk-UA" sz="3500" dirty="0" smtClean="0">
                <a:effectLst/>
              </a:rPr>
              <a:t>5) Безпечні умови під час проходження зовнішнього оцінювання;</a:t>
            </a:r>
          </a:p>
          <a:p>
            <a:pPr marL="18288" indent="0">
              <a:buNone/>
            </a:pPr>
            <a:r>
              <a:rPr lang="uk-UA" sz="3500" dirty="0" smtClean="0">
                <a:effectLst/>
              </a:rPr>
              <a:t>6) Отримання безкоштовної медичної допомоги в пункті ЗНО (у разі потреби);</a:t>
            </a:r>
          </a:p>
          <a:p>
            <a:pPr marL="18288" indent="0">
              <a:buNone/>
            </a:pPr>
            <a:r>
              <a:rPr lang="uk-UA" sz="3500" dirty="0" smtClean="0">
                <a:effectLst/>
              </a:rPr>
              <a:t>7) Оскарження процедури проведення та результатів ЗНО (апеляцію);</a:t>
            </a:r>
          </a:p>
          <a:p>
            <a:pPr marL="18288" indent="0">
              <a:buNone/>
            </a:pPr>
            <a:r>
              <a:rPr lang="uk-UA" sz="3500" dirty="0" smtClean="0">
                <a:effectLst/>
              </a:rPr>
              <a:t>8) Ознайомлення зі своєю сертифікаційною роботою після оголошення результатів ЗНО з відповідного навчального предмета, отримання засвідченої копії такої роботи</a:t>
            </a:r>
            <a:r>
              <a:rPr lang="ru-RU" sz="3500" dirty="0" smtClean="0">
                <a:effectLst/>
              </a:rPr>
              <a:t>.</a:t>
            </a:r>
          </a:p>
        </p:txBody>
      </p:sp>
    </p:spTree>
    <p:extLst>
      <p:ext uri="{BB962C8B-B14F-4D97-AF65-F5344CB8AC3E}">
        <p14:creationId xmlns:p14="http://schemas.microsoft.com/office/powerpoint/2010/main" val="2688727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260649"/>
            <a:ext cx="8712968" cy="6408712"/>
          </a:xfrm>
        </p:spPr>
        <p:txBody>
          <a:bodyPr>
            <a:normAutofit fontScale="92500" lnSpcReduction="10000"/>
          </a:bodyPr>
          <a:lstStyle/>
          <a:p>
            <a:pPr marL="18288" indent="0">
              <a:buNone/>
            </a:pPr>
            <a:r>
              <a:rPr lang="ru-RU" sz="2300" b="1" dirty="0" err="1">
                <a:solidFill>
                  <a:srgbClr val="FFFF00"/>
                </a:solidFill>
                <a:effectLst/>
              </a:rPr>
              <a:t>Учасник</a:t>
            </a:r>
            <a:r>
              <a:rPr lang="ru-RU" sz="2300" b="1" dirty="0">
                <a:solidFill>
                  <a:srgbClr val="FFFF00"/>
                </a:solidFill>
                <a:effectLst/>
              </a:rPr>
              <a:t> </a:t>
            </a:r>
            <a:r>
              <a:rPr lang="ru-RU" sz="2300" b="1" dirty="0" err="1">
                <a:solidFill>
                  <a:srgbClr val="FFFF00"/>
                </a:solidFill>
                <a:effectLst/>
              </a:rPr>
              <a:t>зовнішнього</a:t>
            </a:r>
            <a:r>
              <a:rPr lang="ru-RU" sz="2300" b="1" dirty="0">
                <a:solidFill>
                  <a:srgbClr val="FFFF00"/>
                </a:solidFill>
                <a:effectLst/>
              </a:rPr>
              <a:t> </a:t>
            </a:r>
            <a:r>
              <a:rPr lang="ru-RU" sz="2300" b="1" dirty="0" err="1">
                <a:solidFill>
                  <a:srgbClr val="FFFF00"/>
                </a:solidFill>
                <a:effectLst/>
              </a:rPr>
              <a:t>оцінювання</a:t>
            </a:r>
            <a:r>
              <a:rPr lang="ru-RU" sz="2300" b="1" dirty="0">
                <a:solidFill>
                  <a:srgbClr val="FFFF00"/>
                </a:solidFill>
                <a:effectLst/>
              </a:rPr>
              <a:t> </a:t>
            </a:r>
            <a:r>
              <a:rPr lang="ru-RU" sz="2300" b="1" dirty="0">
                <a:solidFill>
                  <a:srgbClr val="FF0000"/>
                </a:solidFill>
                <a:effectLst/>
              </a:rPr>
              <a:t>зобов’язаний</a:t>
            </a:r>
            <a:r>
              <a:rPr lang="ru-RU" sz="2300" b="1" dirty="0" smtClean="0">
                <a:solidFill>
                  <a:srgbClr val="FFFF00"/>
                </a:solidFill>
                <a:effectLst/>
              </a:rPr>
              <a:t>:</a:t>
            </a:r>
          </a:p>
          <a:p>
            <a:pPr marL="18288" indent="0">
              <a:buNone/>
            </a:pPr>
            <a:endParaRPr lang="ru-RU" sz="2300" dirty="0">
              <a:solidFill>
                <a:srgbClr val="FFFF00"/>
              </a:solidFill>
              <a:effectLst/>
            </a:endParaRPr>
          </a:p>
          <a:p>
            <a:pPr marL="18288" indent="0">
              <a:buNone/>
            </a:pPr>
            <a:r>
              <a:rPr lang="ru-RU" dirty="0" smtClean="0">
                <a:effectLst/>
              </a:rPr>
              <a:t>1</a:t>
            </a:r>
            <a:r>
              <a:rPr lang="uk-UA" dirty="0" smtClean="0">
                <a:effectLst/>
              </a:rPr>
              <a:t>) ознайомитися Порядком, дотримуватися його вимог;</a:t>
            </a:r>
          </a:p>
          <a:p>
            <a:pPr marL="18288" indent="0">
              <a:buNone/>
            </a:pPr>
            <a:r>
              <a:rPr lang="uk-UA" dirty="0" smtClean="0">
                <a:effectLst/>
              </a:rPr>
              <a:t>2) своєчасно прибути до пункту </a:t>
            </a:r>
            <a:r>
              <a:rPr lang="uk-UA" dirty="0" smtClean="0">
                <a:effectLst/>
              </a:rPr>
              <a:t>ЗНО</a:t>
            </a:r>
            <a:r>
              <a:rPr lang="en-US" dirty="0" smtClean="0">
                <a:effectLst/>
              </a:rPr>
              <a:t> </a:t>
            </a:r>
            <a:r>
              <a:rPr lang="uk-UA" dirty="0" smtClean="0">
                <a:effectLst/>
              </a:rPr>
              <a:t>із </a:t>
            </a:r>
            <a:r>
              <a:rPr lang="uk-UA" dirty="0" smtClean="0">
                <a:effectLst/>
              </a:rPr>
              <a:t>сертифікатом зовнішнього незалежного оцінювання і документом, на підставі якого особу зареєстровано для участі в ЗНО(серія - за наявності та номер якого вказані в Сертифікаті), а у разі, якщо такий документ було визнано недійсним (у тому числі у зв’язку із втратою, обміном, скасуванням, закінченням терміну дії), – іншим документом, що посвідчує особу;</a:t>
            </a:r>
          </a:p>
          <a:p>
            <a:pPr marL="18288" indent="0">
              <a:buNone/>
            </a:pPr>
            <a:r>
              <a:rPr lang="uk-UA" dirty="0" smtClean="0">
                <a:effectLst/>
              </a:rPr>
              <a:t>3) ввічливо ставитися до учасників і працівників пункту ЗНО;</a:t>
            </a:r>
          </a:p>
          <a:p>
            <a:pPr marL="18288" indent="0">
              <a:buNone/>
            </a:pPr>
            <a:r>
              <a:rPr lang="uk-UA" dirty="0" smtClean="0">
                <a:effectLst/>
              </a:rPr>
              <a:t>4) виконувати вказівки та вимоги працівників пункту ЗНО щодо процедури проходження тестування;</a:t>
            </a:r>
          </a:p>
          <a:p>
            <a:pPr marL="18288" indent="0">
              <a:buNone/>
            </a:pPr>
            <a:r>
              <a:rPr lang="uk-UA" dirty="0" smtClean="0">
                <a:effectLst/>
              </a:rPr>
              <a:t>5) після завершення часу, відведеного для виконання сертифікаційної роботи, повернути матеріали ЗНО (крім зошита із завданнями сертифікаційної роботи) працівникам пункту ЗНО;</a:t>
            </a:r>
          </a:p>
          <a:p>
            <a:pPr marL="18288" indent="0">
              <a:buNone/>
            </a:pPr>
            <a:r>
              <a:rPr lang="uk-UA" dirty="0" smtClean="0">
                <a:effectLst/>
              </a:rPr>
              <a:t>6) виконувати сертифікаційну роботу на робочому місці, визначеному Українським центром;</a:t>
            </a:r>
          </a:p>
          <a:p>
            <a:pPr marL="18288" indent="0">
              <a:buNone/>
            </a:pPr>
            <a:r>
              <a:rPr lang="uk-UA" dirty="0" smtClean="0">
                <a:effectLst/>
              </a:rPr>
              <a:t>7) виконувати та оформляти сертифікаційну роботу згідно з правилами, зазначеними в зошиті із завданнями;</a:t>
            </a:r>
          </a:p>
          <a:p>
            <a:pPr marL="18288" indent="0">
              <a:buNone/>
            </a:pPr>
            <a:r>
              <a:rPr lang="uk-UA" dirty="0" smtClean="0">
                <a:effectLst/>
              </a:rPr>
              <a:t>8) до виходу з пункту тестування надати уповноваженій особі УЦОЯО Сертифікат для проставляння відмітки про проходження зовнішнього оцінювання</a:t>
            </a:r>
            <a:r>
              <a:rPr lang="ru-RU" i="1" dirty="0" smtClean="0">
                <a:effectLst/>
              </a:rPr>
              <a:t>.</a:t>
            </a:r>
            <a:endParaRPr lang="ru-RU" dirty="0">
              <a:effectLst/>
            </a:endParaRPr>
          </a:p>
        </p:txBody>
      </p:sp>
    </p:spTree>
    <p:extLst>
      <p:ext uri="{BB962C8B-B14F-4D97-AF65-F5344CB8AC3E}">
        <p14:creationId xmlns:p14="http://schemas.microsoft.com/office/powerpoint/2010/main" val="16654946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415</TotalTime>
  <Words>1113</Words>
  <Application>Microsoft Office PowerPoint</Application>
  <PresentationFormat>Экран (4:3)</PresentationFormat>
  <Paragraphs>147</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Базовая</vt:lpstr>
      <vt:lpstr>КАЛЕНДАР випускника-2020</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КАЛЕНДАР випускника-2020</dc:title>
  <dc:creator>Дмитро Біньковський</dc:creator>
  <cp:lastModifiedBy>Дмитро Біньковський</cp:lastModifiedBy>
  <cp:revision>69</cp:revision>
  <dcterms:created xsi:type="dcterms:W3CDTF">2020-05-30T10:04:43Z</dcterms:created>
  <dcterms:modified xsi:type="dcterms:W3CDTF">2020-06-09T15:20:50Z</dcterms:modified>
</cp:coreProperties>
</file>